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Cabin Sketch Bold" charset="1" panose="020B0803050202020004"/>
      <p:regular r:id="rId28"/>
    </p:embeddedFont>
    <p:embeddedFont>
      <p:font typeface="Sweet Apricot" charset="1" panose="00000000000000000000"/>
      <p:regular r:id="rId29"/>
    </p:embeddedFont>
    <p:embeddedFont>
      <p:font typeface="Open Sans" charset="1" panose="00000000000000000000"/>
      <p:regular r:id="rId30"/>
    </p:embeddedFont>
    <p:embeddedFont>
      <p:font typeface="Open Sans Bold" charset="1" panose="000000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https://experience.arcgis.com/experience/d6d1b042b71a455fb128647a9aa53e63/"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VAGlbpqPIdw.mp4" Type="http://schemas.openxmlformats.org/officeDocument/2006/relationships/video"/><Relationship Id="rId4" Target="../media/VAGlbpqPIdw.mp4" Type="http://schemas.microsoft.com/office/2007/relationships/media"/></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png" Type="http://schemas.openxmlformats.org/officeDocument/2006/relationships/image"/><Relationship Id="rId12" Target="../media/image33.png" Type="http://schemas.openxmlformats.org/officeDocument/2006/relationships/image"/><Relationship Id="rId13" Target="../media/image34.pn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grpSp>
        <p:nvGrpSpPr>
          <p:cNvPr name="Group 2" id="2"/>
          <p:cNvGrpSpPr/>
          <p:nvPr/>
        </p:nvGrpSpPr>
        <p:grpSpPr>
          <a:xfrm rot="0">
            <a:off x="1491499" y="5868945"/>
            <a:ext cx="5283846" cy="1362439"/>
            <a:chOff x="0" y="0"/>
            <a:chExt cx="1496046" cy="385755"/>
          </a:xfrm>
        </p:grpSpPr>
        <p:sp>
          <p:nvSpPr>
            <p:cNvPr name="Freeform 3" id="3"/>
            <p:cNvSpPr/>
            <p:nvPr/>
          </p:nvSpPr>
          <p:spPr>
            <a:xfrm flipH="false" flipV="false" rot="0">
              <a:off x="0" y="0"/>
              <a:ext cx="1496046" cy="385755"/>
            </a:xfrm>
            <a:custGeom>
              <a:avLst/>
              <a:gdLst/>
              <a:ahLst/>
              <a:cxnLst/>
              <a:rect r="r" b="b" t="t" l="l"/>
              <a:pathLst>
                <a:path h="385755" w="1496046">
                  <a:moveTo>
                    <a:pt x="74725" y="0"/>
                  </a:moveTo>
                  <a:lnTo>
                    <a:pt x="1421320" y="0"/>
                  </a:lnTo>
                  <a:cubicBezTo>
                    <a:pt x="1462590" y="0"/>
                    <a:pt x="1496046" y="33456"/>
                    <a:pt x="1496046" y="74725"/>
                  </a:cubicBezTo>
                  <a:lnTo>
                    <a:pt x="1496046" y="311030"/>
                  </a:lnTo>
                  <a:cubicBezTo>
                    <a:pt x="1496046" y="352299"/>
                    <a:pt x="1462590" y="385755"/>
                    <a:pt x="1421320" y="385755"/>
                  </a:cubicBezTo>
                  <a:lnTo>
                    <a:pt x="74725" y="385755"/>
                  </a:lnTo>
                  <a:cubicBezTo>
                    <a:pt x="54907" y="385755"/>
                    <a:pt x="35900" y="377882"/>
                    <a:pt x="21887" y="363869"/>
                  </a:cubicBezTo>
                  <a:cubicBezTo>
                    <a:pt x="7873" y="349855"/>
                    <a:pt x="0" y="330848"/>
                    <a:pt x="0" y="311030"/>
                  </a:cubicBezTo>
                  <a:lnTo>
                    <a:pt x="0" y="74725"/>
                  </a:lnTo>
                  <a:cubicBezTo>
                    <a:pt x="0" y="33456"/>
                    <a:pt x="33456" y="0"/>
                    <a:pt x="74725" y="0"/>
                  </a:cubicBezTo>
                  <a:close/>
                </a:path>
              </a:pathLst>
            </a:custGeom>
            <a:solidFill>
              <a:srgbClr val="FFFFFF"/>
            </a:solidFill>
          </p:spPr>
        </p:sp>
        <p:sp>
          <p:nvSpPr>
            <p:cNvPr name="TextBox 4" id="4"/>
            <p:cNvSpPr txBox="true"/>
            <p:nvPr/>
          </p:nvSpPr>
          <p:spPr>
            <a:xfrm>
              <a:off x="0" y="-104775"/>
              <a:ext cx="1496046" cy="490530"/>
            </a:xfrm>
            <a:prstGeom prst="rect">
              <a:avLst/>
            </a:prstGeom>
          </p:spPr>
          <p:txBody>
            <a:bodyPr anchor="ctr" rtlCol="false" tIns="50800" lIns="50800" bIns="50800" rIns="50800"/>
            <a:lstStyle/>
            <a:p>
              <a:pPr algn="ctr">
                <a:lnSpc>
                  <a:spcPts val="7279"/>
                </a:lnSpc>
              </a:pPr>
              <a:r>
                <a:rPr lang="en-US" b="true" sz="5199">
                  <a:solidFill>
                    <a:srgbClr val="39637B"/>
                  </a:solidFill>
                  <a:latin typeface="Cabin Sketch Bold"/>
                  <a:ea typeface="Cabin Sketch Bold"/>
                  <a:cs typeface="Cabin Sketch Bold"/>
                  <a:sym typeface="Cabin Sketch Bold"/>
                </a:rPr>
                <a:t>INTRODUCTIE</a:t>
              </a:r>
            </a:p>
          </p:txBody>
        </p:sp>
      </p:grpSp>
      <p:sp>
        <p:nvSpPr>
          <p:cNvPr name="TextBox 5" id="5"/>
          <p:cNvSpPr txBox="true"/>
          <p:nvPr/>
        </p:nvSpPr>
        <p:spPr>
          <a:xfrm rot="0">
            <a:off x="1491499" y="1876425"/>
            <a:ext cx="10567692" cy="1546811"/>
          </a:xfrm>
          <a:prstGeom prst="rect">
            <a:avLst/>
          </a:prstGeom>
        </p:spPr>
        <p:txBody>
          <a:bodyPr anchor="t" rtlCol="false" tIns="0" lIns="0" bIns="0" rIns="0">
            <a:spAutoFit/>
          </a:bodyPr>
          <a:lstStyle/>
          <a:p>
            <a:pPr algn="l">
              <a:lnSpc>
                <a:spcPts val="10919"/>
              </a:lnSpc>
            </a:pPr>
            <a:r>
              <a:rPr lang="en-US" sz="12998" spc="896">
                <a:solidFill>
                  <a:srgbClr val="39637B"/>
                </a:solidFill>
                <a:latin typeface="Sweet Apricot"/>
                <a:ea typeface="Sweet Apricot"/>
                <a:cs typeface="Sweet Apricot"/>
                <a:sym typeface="Sweet Apricot"/>
              </a:rPr>
              <a:t>LESKOFFER</a:t>
            </a:r>
          </a:p>
        </p:txBody>
      </p:sp>
      <p:sp>
        <p:nvSpPr>
          <p:cNvPr name="TextBox 6" id="6"/>
          <p:cNvSpPr txBox="true"/>
          <p:nvPr/>
        </p:nvSpPr>
        <p:spPr>
          <a:xfrm rot="0">
            <a:off x="1491499" y="3454567"/>
            <a:ext cx="14861112" cy="1893530"/>
          </a:xfrm>
          <a:prstGeom prst="rect">
            <a:avLst/>
          </a:prstGeom>
        </p:spPr>
        <p:txBody>
          <a:bodyPr anchor="t" rtlCol="false" tIns="0" lIns="0" bIns="0" rIns="0">
            <a:spAutoFit/>
          </a:bodyPr>
          <a:lstStyle/>
          <a:p>
            <a:pPr algn="l">
              <a:lnSpc>
                <a:spcPts val="13438"/>
              </a:lnSpc>
            </a:pPr>
            <a:r>
              <a:rPr lang="en-US" sz="15998" spc="1103">
                <a:solidFill>
                  <a:srgbClr val="39637B"/>
                </a:solidFill>
                <a:latin typeface="Sweet Apricot"/>
                <a:ea typeface="Sweet Apricot"/>
                <a:cs typeface="Sweet Apricot"/>
                <a:sym typeface="Sweet Apricot"/>
              </a:rPr>
              <a:t>OPWARMING</a:t>
            </a:r>
          </a:p>
        </p:txBody>
      </p:sp>
      <p:grpSp>
        <p:nvGrpSpPr>
          <p:cNvPr name="Group 7" id="7"/>
          <p:cNvGrpSpPr/>
          <p:nvPr/>
        </p:nvGrpSpPr>
        <p:grpSpPr>
          <a:xfrm rot="0">
            <a:off x="11656057" y="5281421"/>
            <a:ext cx="1397065" cy="4696017"/>
            <a:chOff x="0" y="0"/>
            <a:chExt cx="1862754" cy="6261356"/>
          </a:xfrm>
        </p:grpSpPr>
        <p:sp>
          <p:nvSpPr>
            <p:cNvPr name="Freeform 8" id="8"/>
            <p:cNvSpPr/>
            <p:nvPr/>
          </p:nvSpPr>
          <p:spPr>
            <a:xfrm flipH="false" flipV="false" rot="0">
              <a:off x="0" y="0"/>
              <a:ext cx="1267285" cy="6261356"/>
            </a:xfrm>
            <a:custGeom>
              <a:avLst/>
              <a:gdLst/>
              <a:ahLst/>
              <a:cxnLst/>
              <a:rect r="r" b="b" t="t" l="l"/>
              <a:pathLst>
                <a:path h="6261356" w="1267285">
                  <a:moveTo>
                    <a:pt x="0" y="0"/>
                  </a:moveTo>
                  <a:lnTo>
                    <a:pt x="1267285" y="0"/>
                  </a:lnTo>
                  <a:lnTo>
                    <a:pt x="1267285" y="6261356"/>
                  </a:lnTo>
                  <a:lnTo>
                    <a:pt x="0" y="6261356"/>
                  </a:lnTo>
                  <a:lnTo>
                    <a:pt x="0" y="0"/>
                  </a:lnTo>
                  <a:close/>
                </a:path>
              </a:pathLst>
            </a:custGeom>
            <a:blipFill>
              <a:blip r:embed="rId2">
                <a:extLst>
                  <a:ext uri="{96DAC541-7B7A-43D3-8B79-37D633B846F1}">
                    <asvg:svgBlip xmlns:asvg="http://schemas.microsoft.com/office/drawing/2016/SVG/main" r:embed="rId3"/>
                  </a:ext>
                </a:extLst>
              </a:blip>
              <a:stretch>
                <a:fillRect l="0" t="0" r="-46987" b="0"/>
              </a:stretch>
            </a:blipFill>
          </p:spPr>
        </p:sp>
        <p:sp>
          <p:nvSpPr>
            <p:cNvPr name="Freeform 9" id="9"/>
            <p:cNvSpPr/>
            <p:nvPr/>
          </p:nvSpPr>
          <p:spPr>
            <a:xfrm flipH="false" flipV="false" rot="0">
              <a:off x="484598" y="2665753"/>
              <a:ext cx="642504" cy="929851"/>
            </a:xfrm>
            <a:custGeom>
              <a:avLst/>
              <a:gdLst/>
              <a:ahLst/>
              <a:cxnLst/>
              <a:rect r="r" b="b" t="t" l="l"/>
              <a:pathLst>
                <a:path h="929851" w="642504">
                  <a:moveTo>
                    <a:pt x="0" y="0"/>
                  </a:moveTo>
                  <a:lnTo>
                    <a:pt x="642504" y="0"/>
                  </a:lnTo>
                  <a:lnTo>
                    <a:pt x="642504" y="929851"/>
                  </a:lnTo>
                  <a:lnTo>
                    <a:pt x="0" y="929851"/>
                  </a:lnTo>
                  <a:lnTo>
                    <a:pt x="0" y="0"/>
                  </a:lnTo>
                  <a:close/>
                </a:path>
              </a:pathLst>
            </a:custGeom>
            <a:blipFill>
              <a:blip r:embed="rId4">
                <a:extLst>
                  <a:ext uri="{96DAC541-7B7A-43D3-8B79-37D633B846F1}">
                    <asvg:svgBlip xmlns:asvg="http://schemas.microsoft.com/office/drawing/2016/SVG/main" r:embed="rId5"/>
                  </a:ext>
                </a:extLst>
              </a:blip>
              <a:stretch>
                <a:fillRect l="-75423" t="-424829" r="-114497" b="-148542"/>
              </a:stretch>
            </a:blipFill>
          </p:spPr>
        </p:sp>
        <p:sp>
          <p:nvSpPr>
            <p:cNvPr name="Freeform 10" id="10"/>
            <p:cNvSpPr/>
            <p:nvPr/>
          </p:nvSpPr>
          <p:spPr>
            <a:xfrm flipH="false" flipV="false" rot="0">
              <a:off x="484598" y="3693281"/>
              <a:ext cx="607458" cy="654186"/>
            </a:xfrm>
            <a:custGeom>
              <a:avLst/>
              <a:gdLst/>
              <a:ahLst/>
              <a:cxnLst/>
              <a:rect r="r" b="b" t="t" l="l"/>
              <a:pathLst>
                <a:path h="654186" w="607458">
                  <a:moveTo>
                    <a:pt x="0" y="0"/>
                  </a:moveTo>
                  <a:lnTo>
                    <a:pt x="607458" y="0"/>
                  </a:lnTo>
                  <a:lnTo>
                    <a:pt x="607458" y="654186"/>
                  </a:lnTo>
                  <a:lnTo>
                    <a:pt x="0" y="654186"/>
                  </a:lnTo>
                  <a:lnTo>
                    <a:pt x="0" y="0"/>
                  </a:lnTo>
                  <a:close/>
                </a:path>
              </a:pathLst>
            </a:custGeom>
            <a:blipFill>
              <a:blip r:embed="rId4">
                <a:extLst>
                  <a:ext uri="{96DAC541-7B7A-43D3-8B79-37D633B846F1}">
                    <asvg:svgBlip xmlns:asvg="http://schemas.microsoft.com/office/drawing/2016/SVG/main" r:embed="rId5"/>
                  </a:ext>
                </a:extLst>
              </a:blip>
              <a:stretch>
                <a:fillRect l="-79774" t="-647443" r="-126872" b="-209678"/>
              </a:stretch>
            </a:blipFill>
          </p:spPr>
        </p:sp>
        <p:sp>
          <p:nvSpPr>
            <p:cNvPr name="Freeform 11" id="11"/>
            <p:cNvSpPr/>
            <p:nvPr/>
          </p:nvSpPr>
          <p:spPr>
            <a:xfrm flipH="false" flipV="false" rot="0">
              <a:off x="484598" y="3291889"/>
              <a:ext cx="607458" cy="654186"/>
            </a:xfrm>
            <a:custGeom>
              <a:avLst/>
              <a:gdLst/>
              <a:ahLst/>
              <a:cxnLst/>
              <a:rect r="r" b="b" t="t" l="l"/>
              <a:pathLst>
                <a:path h="654186" w="607458">
                  <a:moveTo>
                    <a:pt x="0" y="0"/>
                  </a:moveTo>
                  <a:lnTo>
                    <a:pt x="607458" y="0"/>
                  </a:lnTo>
                  <a:lnTo>
                    <a:pt x="607458" y="654186"/>
                  </a:lnTo>
                  <a:lnTo>
                    <a:pt x="0" y="654186"/>
                  </a:lnTo>
                  <a:lnTo>
                    <a:pt x="0" y="0"/>
                  </a:lnTo>
                  <a:close/>
                </a:path>
              </a:pathLst>
            </a:custGeom>
            <a:blipFill>
              <a:blip r:embed="rId4">
                <a:extLst>
                  <a:ext uri="{96DAC541-7B7A-43D3-8B79-37D633B846F1}">
                    <asvg:svgBlip xmlns:asvg="http://schemas.microsoft.com/office/drawing/2016/SVG/main" r:embed="rId5"/>
                  </a:ext>
                </a:extLst>
              </a:blip>
              <a:stretch>
                <a:fillRect l="-79774" t="-647443" r="-126872" b="-209678"/>
              </a:stretch>
            </a:blipFill>
          </p:spPr>
        </p:sp>
        <p:sp>
          <p:nvSpPr>
            <p:cNvPr name="Freeform 12" id="12"/>
            <p:cNvSpPr/>
            <p:nvPr/>
          </p:nvSpPr>
          <p:spPr>
            <a:xfrm flipH="false" flipV="false" rot="0">
              <a:off x="414507" y="4569423"/>
              <a:ext cx="1448247" cy="1691934"/>
            </a:xfrm>
            <a:custGeom>
              <a:avLst/>
              <a:gdLst/>
              <a:ahLst/>
              <a:cxnLst/>
              <a:rect r="r" b="b" t="t" l="l"/>
              <a:pathLst>
                <a:path h="1691934" w="1448247">
                  <a:moveTo>
                    <a:pt x="0" y="0"/>
                  </a:moveTo>
                  <a:lnTo>
                    <a:pt x="1448247" y="0"/>
                  </a:lnTo>
                  <a:lnTo>
                    <a:pt x="1448247" y="1691933"/>
                  </a:lnTo>
                  <a:lnTo>
                    <a:pt x="0" y="1691933"/>
                  </a:lnTo>
                  <a:lnTo>
                    <a:pt x="0" y="0"/>
                  </a:lnTo>
                  <a:close/>
                </a:path>
              </a:pathLst>
            </a:custGeom>
            <a:blipFill>
              <a:blip r:embed="rId2">
                <a:extLst>
                  <a:ext uri="{96DAC541-7B7A-43D3-8B79-37D633B846F1}">
                    <asvg:svgBlip xmlns:asvg="http://schemas.microsoft.com/office/drawing/2016/SVG/main" r:embed="rId3"/>
                  </a:ext>
                </a:extLst>
              </a:blip>
              <a:stretch>
                <a:fillRect l="-28621" t="-270071" r="0" b="0"/>
              </a:stretch>
            </a:blipFill>
          </p:spPr>
        </p:sp>
        <p:sp>
          <p:nvSpPr>
            <p:cNvPr name="Freeform 13" id="13"/>
            <p:cNvSpPr/>
            <p:nvPr/>
          </p:nvSpPr>
          <p:spPr>
            <a:xfrm flipH="false" flipV="false" rot="0">
              <a:off x="1325694" y="1418379"/>
              <a:ext cx="537059" cy="3424598"/>
            </a:xfrm>
            <a:custGeom>
              <a:avLst/>
              <a:gdLst/>
              <a:ahLst/>
              <a:cxnLst/>
              <a:rect r="r" b="b" t="t" l="l"/>
              <a:pathLst>
                <a:path h="3424598" w="537059">
                  <a:moveTo>
                    <a:pt x="0" y="0"/>
                  </a:moveTo>
                  <a:lnTo>
                    <a:pt x="537060" y="0"/>
                  </a:lnTo>
                  <a:lnTo>
                    <a:pt x="537060" y="3424598"/>
                  </a:lnTo>
                  <a:lnTo>
                    <a:pt x="0" y="3424598"/>
                  </a:lnTo>
                  <a:lnTo>
                    <a:pt x="0" y="0"/>
                  </a:lnTo>
                  <a:close/>
                </a:path>
              </a:pathLst>
            </a:custGeom>
            <a:blipFill>
              <a:blip r:embed="rId2">
                <a:extLst>
                  <a:ext uri="{96DAC541-7B7A-43D3-8B79-37D633B846F1}">
                    <asvg:svgBlip xmlns:asvg="http://schemas.microsoft.com/office/drawing/2016/SVG/main" r:embed="rId3"/>
                  </a:ext>
                </a:extLst>
              </a:blip>
              <a:stretch>
                <a:fillRect l="-246843" t="0" r="0" b="-82834"/>
              </a:stretch>
            </a:blipFill>
          </p:spPr>
        </p:sp>
        <p:sp>
          <p:nvSpPr>
            <p:cNvPr name="Freeform 14" id="14"/>
            <p:cNvSpPr/>
            <p:nvPr/>
          </p:nvSpPr>
          <p:spPr>
            <a:xfrm flipH="false" flipV="false" rot="0">
              <a:off x="1325694" y="13487"/>
              <a:ext cx="537059" cy="1740601"/>
            </a:xfrm>
            <a:custGeom>
              <a:avLst/>
              <a:gdLst/>
              <a:ahLst/>
              <a:cxnLst/>
              <a:rect r="r" b="b" t="t" l="l"/>
              <a:pathLst>
                <a:path h="1740601" w="537059">
                  <a:moveTo>
                    <a:pt x="0" y="0"/>
                  </a:moveTo>
                  <a:lnTo>
                    <a:pt x="537060" y="0"/>
                  </a:lnTo>
                  <a:lnTo>
                    <a:pt x="537060" y="1740601"/>
                  </a:lnTo>
                  <a:lnTo>
                    <a:pt x="0" y="1740601"/>
                  </a:lnTo>
                  <a:lnTo>
                    <a:pt x="0" y="0"/>
                  </a:lnTo>
                  <a:close/>
                </a:path>
              </a:pathLst>
            </a:custGeom>
            <a:blipFill>
              <a:blip r:embed="rId2">
                <a:extLst>
                  <a:ext uri="{96DAC541-7B7A-43D3-8B79-37D633B846F1}">
                    <asvg:svgBlip xmlns:asvg="http://schemas.microsoft.com/office/drawing/2016/SVG/main" r:embed="rId3"/>
                  </a:ext>
                </a:extLst>
              </a:blip>
              <a:stretch>
                <a:fillRect l="-246843" t="-40546" r="0" b="-219177"/>
              </a:stretch>
            </a:blipFill>
          </p:spPr>
        </p:sp>
      </p:grpSp>
      <p:sp>
        <p:nvSpPr>
          <p:cNvPr name="Freeform 15" id="15"/>
          <p:cNvSpPr/>
          <p:nvPr/>
        </p:nvSpPr>
        <p:spPr>
          <a:xfrm flipH="false" flipV="false" rot="0">
            <a:off x="13289998" y="5640310"/>
            <a:ext cx="3309052" cy="3309052"/>
          </a:xfrm>
          <a:custGeom>
            <a:avLst/>
            <a:gdLst/>
            <a:ahLst/>
            <a:cxnLst/>
            <a:rect r="r" b="b" t="t" l="l"/>
            <a:pathLst>
              <a:path h="3309052" w="3309052">
                <a:moveTo>
                  <a:pt x="0" y="0"/>
                </a:moveTo>
                <a:lnTo>
                  <a:pt x="3309052" y="0"/>
                </a:lnTo>
                <a:lnTo>
                  <a:pt x="3309052" y="3309052"/>
                </a:lnTo>
                <a:lnTo>
                  <a:pt x="0" y="33090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1781938"/>
            <a:chOff x="0" y="0"/>
            <a:chExt cx="7171515" cy="1677060"/>
          </a:xfrm>
        </p:grpSpPr>
        <p:sp>
          <p:nvSpPr>
            <p:cNvPr name="Freeform 4" id="4"/>
            <p:cNvSpPr/>
            <p:nvPr/>
          </p:nvSpPr>
          <p:spPr>
            <a:xfrm flipH="false" flipV="false" rot="0">
              <a:off x="0" y="0"/>
              <a:ext cx="7171515" cy="1677060"/>
            </a:xfrm>
            <a:custGeom>
              <a:avLst/>
              <a:gdLst/>
              <a:ahLst/>
              <a:cxnLst/>
              <a:rect r="r" b="b" t="t" l="l"/>
              <a:pathLst>
                <a:path h="1677060" w="7171515">
                  <a:moveTo>
                    <a:pt x="10500" y="0"/>
                  </a:moveTo>
                  <a:lnTo>
                    <a:pt x="7161015" y="0"/>
                  </a:lnTo>
                  <a:cubicBezTo>
                    <a:pt x="7163800" y="0"/>
                    <a:pt x="7166470" y="1106"/>
                    <a:pt x="7168440" y="3075"/>
                  </a:cubicBezTo>
                  <a:cubicBezTo>
                    <a:pt x="7170409" y="5045"/>
                    <a:pt x="7171515" y="7715"/>
                    <a:pt x="7171515" y="10500"/>
                  </a:cubicBezTo>
                  <a:lnTo>
                    <a:pt x="7171515" y="1666560"/>
                  </a:lnTo>
                  <a:cubicBezTo>
                    <a:pt x="7171515" y="1669345"/>
                    <a:pt x="7170409" y="1672015"/>
                    <a:pt x="7168440" y="1673984"/>
                  </a:cubicBezTo>
                  <a:cubicBezTo>
                    <a:pt x="7166470" y="1675954"/>
                    <a:pt x="7163800" y="1677060"/>
                    <a:pt x="7161015" y="1677060"/>
                  </a:cubicBezTo>
                  <a:lnTo>
                    <a:pt x="10500" y="1677060"/>
                  </a:lnTo>
                  <a:cubicBezTo>
                    <a:pt x="7715" y="1677060"/>
                    <a:pt x="5045" y="1675954"/>
                    <a:pt x="3075" y="1673984"/>
                  </a:cubicBezTo>
                  <a:cubicBezTo>
                    <a:pt x="1106" y="1672015"/>
                    <a:pt x="0" y="1669345"/>
                    <a:pt x="0" y="1666560"/>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1715160"/>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Begin bij de eerste van de 2 of 3 plekken.</a:t>
              </a:r>
            </a:p>
            <a:p>
              <a:pPr algn="ctr">
                <a:lnSpc>
                  <a:spcPts val="2940"/>
                </a:lnSpc>
              </a:pPr>
              <a:r>
                <a:rPr lang="en-US" sz="2100">
                  <a:solidFill>
                    <a:srgbClr val="000000"/>
                  </a:solidFill>
                  <a:latin typeface="Open Sans"/>
                  <a:ea typeface="Open Sans"/>
                  <a:cs typeface="Open Sans"/>
                  <a:sym typeface="Open Sans"/>
                </a:rPr>
                <a:t>Omschrijf de plek waar je gaat meten in de tabel op de in je werkboekje. Maak van een foto met de camera.</a:t>
              </a:r>
            </a:p>
          </p:txBody>
        </p:sp>
      </p:grpSp>
      <p:grpSp>
        <p:nvGrpSpPr>
          <p:cNvPr name="Group 6" id="6"/>
          <p:cNvGrpSpPr/>
          <p:nvPr/>
        </p:nvGrpSpPr>
        <p:grpSpPr>
          <a:xfrm rot="0">
            <a:off x="9003045" y="3386089"/>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sp>
        <p:nvSpPr>
          <p:cNvPr name="Freeform 9" id="9"/>
          <p:cNvSpPr/>
          <p:nvPr/>
        </p:nvSpPr>
        <p:spPr>
          <a:xfrm flipH="false" flipV="false" rot="0">
            <a:off x="13787937" y="5985542"/>
            <a:ext cx="2653482" cy="1795228"/>
          </a:xfrm>
          <a:custGeom>
            <a:avLst/>
            <a:gdLst/>
            <a:ahLst/>
            <a:cxnLst/>
            <a:rect r="r" b="b" t="t" l="l"/>
            <a:pathLst>
              <a:path h="1795228" w="2653482">
                <a:moveTo>
                  <a:pt x="0" y="0"/>
                </a:moveTo>
                <a:lnTo>
                  <a:pt x="2653482" y="0"/>
                </a:lnTo>
                <a:lnTo>
                  <a:pt x="2653482" y="1795228"/>
                </a:lnTo>
                <a:lnTo>
                  <a:pt x="0" y="1795228"/>
                </a:lnTo>
                <a:lnTo>
                  <a:pt x="0" y="0"/>
                </a:lnTo>
                <a:close/>
              </a:path>
            </a:pathLst>
          </a:custGeom>
          <a:blipFill>
            <a:blip r:embed="rId2"/>
            <a:stretch>
              <a:fillRect l="-470516" t="-748857" r="-177800" b="-603313"/>
            </a:stretch>
          </a:blipFill>
        </p:spPr>
      </p:sp>
      <p:sp>
        <p:nvSpPr>
          <p:cNvPr name="Freeform 10" id="10"/>
          <p:cNvSpPr/>
          <p:nvPr/>
        </p:nvSpPr>
        <p:spPr>
          <a:xfrm flipH="false" flipV="false" rot="5400000">
            <a:off x="11475025" y="5945045"/>
            <a:ext cx="2039694" cy="5711145"/>
          </a:xfrm>
          <a:custGeom>
            <a:avLst/>
            <a:gdLst/>
            <a:ahLst/>
            <a:cxnLst/>
            <a:rect r="r" b="b" t="t" l="l"/>
            <a:pathLst>
              <a:path h="5711145" w="2039694">
                <a:moveTo>
                  <a:pt x="0" y="0"/>
                </a:moveTo>
                <a:lnTo>
                  <a:pt x="2039694" y="0"/>
                </a:lnTo>
                <a:lnTo>
                  <a:pt x="2039694" y="5711144"/>
                </a:lnTo>
                <a:lnTo>
                  <a:pt x="0" y="5711144"/>
                </a:lnTo>
                <a:lnTo>
                  <a:pt x="0" y="0"/>
                </a:lnTo>
                <a:close/>
              </a:path>
            </a:pathLst>
          </a:custGeom>
          <a:blipFill>
            <a:blip r:embed="rId3"/>
            <a:stretch>
              <a:fillRect l="-940154" t="-193914" r="-106444" b="-243721"/>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2524888"/>
            <a:chOff x="0" y="0"/>
            <a:chExt cx="7171515" cy="2376283"/>
          </a:xfrm>
        </p:grpSpPr>
        <p:sp>
          <p:nvSpPr>
            <p:cNvPr name="Freeform 4" id="4"/>
            <p:cNvSpPr/>
            <p:nvPr/>
          </p:nvSpPr>
          <p:spPr>
            <a:xfrm flipH="false" flipV="false" rot="0">
              <a:off x="0" y="0"/>
              <a:ext cx="7171515" cy="2376283"/>
            </a:xfrm>
            <a:custGeom>
              <a:avLst/>
              <a:gdLst/>
              <a:ahLst/>
              <a:cxnLst/>
              <a:rect r="r" b="b" t="t" l="l"/>
              <a:pathLst>
                <a:path h="2376283" w="7171515">
                  <a:moveTo>
                    <a:pt x="10500" y="0"/>
                  </a:moveTo>
                  <a:lnTo>
                    <a:pt x="7161015" y="0"/>
                  </a:lnTo>
                  <a:cubicBezTo>
                    <a:pt x="7163800" y="0"/>
                    <a:pt x="7166470" y="1106"/>
                    <a:pt x="7168440" y="3075"/>
                  </a:cubicBezTo>
                  <a:cubicBezTo>
                    <a:pt x="7170409" y="5045"/>
                    <a:pt x="7171515" y="7715"/>
                    <a:pt x="7171515" y="10500"/>
                  </a:cubicBezTo>
                  <a:lnTo>
                    <a:pt x="7171515" y="2365783"/>
                  </a:lnTo>
                  <a:cubicBezTo>
                    <a:pt x="7171515" y="2368567"/>
                    <a:pt x="7170409" y="2371238"/>
                    <a:pt x="7168440" y="2373207"/>
                  </a:cubicBezTo>
                  <a:cubicBezTo>
                    <a:pt x="7166470" y="2375176"/>
                    <a:pt x="7163800" y="2376283"/>
                    <a:pt x="7161015" y="2376283"/>
                  </a:cubicBezTo>
                  <a:lnTo>
                    <a:pt x="10500" y="2376283"/>
                  </a:lnTo>
                  <a:cubicBezTo>
                    <a:pt x="7715" y="2376283"/>
                    <a:pt x="5045" y="2375176"/>
                    <a:pt x="3075" y="2373207"/>
                  </a:cubicBezTo>
                  <a:cubicBezTo>
                    <a:pt x="1106" y="2371238"/>
                    <a:pt x="0" y="2368567"/>
                    <a:pt x="0" y="2365783"/>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2414383"/>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Meet met de thermometer de temperatuur op plek.</a:t>
              </a:r>
            </a:p>
            <a:p>
              <a:pPr algn="ctr">
                <a:lnSpc>
                  <a:spcPts val="2940"/>
                </a:lnSpc>
              </a:pPr>
            </a:p>
            <a:p>
              <a:pPr algn="ctr">
                <a:lnSpc>
                  <a:spcPts val="2940"/>
                </a:lnSpc>
              </a:pPr>
              <a:r>
                <a:rPr lang="en-US" sz="2100">
                  <a:solidFill>
                    <a:srgbClr val="000000"/>
                  </a:solidFill>
                  <a:latin typeface="Open Sans"/>
                  <a:ea typeface="Open Sans"/>
                  <a:cs typeface="Open Sans"/>
                  <a:sym typeface="Open Sans"/>
                </a:rPr>
                <a:t>Schrijf de gemeten temperatuur in de tabel bij Meting 1. Meet nog eens de temperatuur en schrijf deze in de tabel bij Meting 2. Doe dit nog eens voor Meting 3.</a:t>
              </a:r>
            </a:p>
          </p:txBody>
        </p:sp>
      </p:grpSp>
      <p:grpSp>
        <p:nvGrpSpPr>
          <p:cNvPr name="Group 6" id="6"/>
          <p:cNvGrpSpPr/>
          <p:nvPr/>
        </p:nvGrpSpPr>
        <p:grpSpPr>
          <a:xfrm rot="0">
            <a:off x="9003045" y="3386089"/>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2.</a:t>
              </a:r>
            </a:p>
          </p:txBody>
        </p:sp>
      </p:grpSp>
      <p:grpSp>
        <p:nvGrpSpPr>
          <p:cNvPr name="Group 9" id="9"/>
          <p:cNvGrpSpPr/>
          <p:nvPr/>
        </p:nvGrpSpPr>
        <p:grpSpPr>
          <a:xfrm rot="0">
            <a:off x="464637" y="2975502"/>
            <a:ext cx="8276400" cy="1781938"/>
            <a:chOff x="0" y="0"/>
            <a:chExt cx="11035200" cy="2375918"/>
          </a:xfrm>
        </p:grpSpPr>
        <p:grpSp>
          <p:nvGrpSpPr>
            <p:cNvPr name="Group 10" id="10"/>
            <p:cNvGrpSpPr/>
            <p:nvPr/>
          </p:nvGrpSpPr>
          <p:grpSpPr>
            <a:xfrm rot="0">
              <a:off x="875200" y="0"/>
              <a:ext cx="10160000" cy="2375918"/>
              <a:chOff x="0" y="0"/>
              <a:chExt cx="7171515" cy="1677060"/>
            </a:xfrm>
          </p:grpSpPr>
          <p:sp>
            <p:nvSpPr>
              <p:cNvPr name="Freeform 11" id="11"/>
              <p:cNvSpPr/>
              <p:nvPr/>
            </p:nvSpPr>
            <p:spPr>
              <a:xfrm flipH="false" flipV="false" rot="0">
                <a:off x="0" y="0"/>
                <a:ext cx="7171515" cy="1677060"/>
              </a:xfrm>
              <a:custGeom>
                <a:avLst/>
                <a:gdLst/>
                <a:ahLst/>
                <a:cxnLst/>
                <a:rect r="r" b="b" t="t" l="l"/>
                <a:pathLst>
                  <a:path h="1677060" w="7171515">
                    <a:moveTo>
                      <a:pt x="10500" y="0"/>
                    </a:moveTo>
                    <a:lnTo>
                      <a:pt x="7161015" y="0"/>
                    </a:lnTo>
                    <a:cubicBezTo>
                      <a:pt x="7163800" y="0"/>
                      <a:pt x="7166470" y="1106"/>
                      <a:pt x="7168440" y="3075"/>
                    </a:cubicBezTo>
                    <a:cubicBezTo>
                      <a:pt x="7170409" y="5045"/>
                      <a:pt x="7171515" y="7715"/>
                      <a:pt x="7171515" y="10500"/>
                    </a:cubicBezTo>
                    <a:lnTo>
                      <a:pt x="7171515" y="1666560"/>
                    </a:lnTo>
                    <a:cubicBezTo>
                      <a:pt x="7171515" y="1669345"/>
                      <a:pt x="7170409" y="1672015"/>
                      <a:pt x="7168440" y="1673984"/>
                    </a:cubicBezTo>
                    <a:cubicBezTo>
                      <a:pt x="7166470" y="1675954"/>
                      <a:pt x="7163800" y="1677060"/>
                      <a:pt x="7161015" y="1677060"/>
                    </a:cubicBezTo>
                    <a:lnTo>
                      <a:pt x="10500" y="1677060"/>
                    </a:lnTo>
                    <a:cubicBezTo>
                      <a:pt x="7715" y="1677060"/>
                      <a:pt x="5045" y="1675954"/>
                      <a:pt x="3075" y="1673984"/>
                    </a:cubicBezTo>
                    <a:cubicBezTo>
                      <a:pt x="1106" y="1672015"/>
                      <a:pt x="0" y="1669345"/>
                      <a:pt x="0" y="1666560"/>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2" id="12"/>
              <p:cNvSpPr txBox="true"/>
              <p:nvPr/>
            </p:nvSpPr>
            <p:spPr>
              <a:xfrm>
                <a:off x="0" y="-38100"/>
                <a:ext cx="7171515" cy="1715160"/>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Begin bij de eerste van de 2 of 3 plekken.</a:t>
                </a:r>
              </a:p>
              <a:p>
                <a:pPr algn="ctr">
                  <a:lnSpc>
                    <a:spcPts val="2940"/>
                  </a:lnSpc>
                </a:pPr>
                <a:r>
                  <a:rPr lang="en-US" sz="2100">
                    <a:solidFill>
                      <a:srgbClr val="000000"/>
                    </a:solidFill>
                    <a:latin typeface="Open Sans"/>
                    <a:ea typeface="Open Sans"/>
                    <a:cs typeface="Open Sans"/>
                    <a:sym typeface="Open Sans"/>
                  </a:rPr>
                  <a:t>Omschrijf de plek waar je gaat meten in de tabel op de in je werkboekje. Maak van een foto met de camera.</a:t>
                </a:r>
              </a:p>
            </p:txBody>
          </p:sp>
        </p:grpSp>
        <p:grpSp>
          <p:nvGrpSpPr>
            <p:cNvPr name="Group 13" id="13"/>
            <p:cNvGrpSpPr/>
            <p:nvPr/>
          </p:nvGrpSpPr>
          <p:grpSpPr>
            <a:xfrm rot="0">
              <a:off x="0" y="547450"/>
              <a:ext cx="1274992" cy="785718"/>
              <a:chOff x="0" y="0"/>
              <a:chExt cx="522305" cy="321872"/>
            </a:xfrm>
          </p:grpSpPr>
          <p:sp>
            <p:nvSpPr>
              <p:cNvPr name="Freeform 14" id="14"/>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15" id="15"/>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grpSp>
      <p:sp>
        <p:nvSpPr>
          <p:cNvPr name="Freeform 16" id="16"/>
          <p:cNvSpPr/>
          <p:nvPr/>
        </p:nvSpPr>
        <p:spPr>
          <a:xfrm flipH="false" flipV="false" rot="5400000">
            <a:off x="11161668" y="4831869"/>
            <a:ext cx="3786216" cy="6190975"/>
          </a:xfrm>
          <a:custGeom>
            <a:avLst/>
            <a:gdLst/>
            <a:ahLst/>
            <a:cxnLst/>
            <a:rect r="r" b="b" t="t" l="l"/>
            <a:pathLst>
              <a:path h="6190975" w="3786216">
                <a:moveTo>
                  <a:pt x="0" y="0"/>
                </a:moveTo>
                <a:lnTo>
                  <a:pt x="3786216" y="0"/>
                </a:lnTo>
                <a:lnTo>
                  <a:pt x="3786216" y="6190974"/>
                </a:lnTo>
                <a:lnTo>
                  <a:pt x="0" y="6190974"/>
                </a:lnTo>
                <a:lnTo>
                  <a:pt x="0" y="0"/>
                </a:lnTo>
                <a:close/>
              </a:path>
            </a:pathLst>
          </a:custGeom>
          <a:blipFill>
            <a:blip r:embed="rId2"/>
            <a:stretch>
              <a:fillRect l="-264851" t="-111777" r="-33116" b="-107765"/>
            </a:stretch>
          </a:blipFill>
        </p:spPr>
      </p:sp>
      <p:grpSp>
        <p:nvGrpSpPr>
          <p:cNvPr name="Group 17" id="17"/>
          <p:cNvGrpSpPr/>
          <p:nvPr/>
        </p:nvGrpSpPr>
        <p:grpSpPr>
          <a:xfrm rot="0">
            <a:off x="13683563" y="6292851"/>
            <a:ext cx="2097784" cy="1472458"/>
            <a:chOff x="0" y="0"/>
            <a:chExt cx="724049" cy="508218"/>
          </a:xfrm>
        </p:grpSpPr>
        <p:sp>
          <p:nvSpPr>
            <p:cNvPr name="Freeform 18" id="18"/>
            <p:cNvSpPr/>
            <p:nvPr/>
          </p:nvSpPr>
          <p:spPr>
            <a:xfrm flipH="false" flipV="false" rot="0">
              <a:off x="0" y="0"/>
              <a:ext cx="724049" cy="508218"/>
            </a:xfrm>
            <a:custGeom>
              <a:avLst/>
              <a:gdLst/>
              <a:ahLst/>
              <a:cxnLst/>
              <a:rect r="r" b="b" t="t" l="l"/>
              <a:pathLst>
                <a:path h="508218" w="724049">
                  <a:moveTo>
                    <a:pt x="38140" y="0"/>
                  </a:moveTo>
                  <a:lnTo>
                    <a:pt x="685908" y="0"/>
                  </a:lnTo>
                  <a:cubicBezTo>
                    <a:pt x="696024" y="0"/>
                    <a:pt x="705725" y="4018"/>
                    <a:pt x="712878" y="11171"/>
                  </a:cubicBezTo>
                  <a:cubicBezTo>
                    <a:pt x="720030" y="18324"/>
                    <a:pt x="724049" y="28025"/>
                    <a:pt x="724049" y="38140"/>
                  </a:cubicBezTo>
                  <a:lnTo>
                    <a:pt x="724049" y="470077"/>
                  </a:lnTo>
                  <a:cubicBezTo>
                    <a:pt x="724049" y="491142"/>
                    <a:pt x="706973" y="508218"/>
                    <a:pt x="685908" y="508218"/>
                  </a:cubicBezTo>
                  <a:lnTo>
                    <a:pt x="38140" y="508218"/>
                  </a:lnTo>
                  <a:cubicBezTo>
                    <a:pt x="28025" y="508218"/>
                    <a:pt x="18324" y="504199"/>
                    <a:pt x="11171" y="497047"/>
                  </a:cubicBezTo>
                  <a:cubicBezTo>
                    <a:pt x="4018" y="489894"/>
                    <a:pt x="0" y="480193"/>
                    <a:pt x="0" y="470077"/>
                  </a:cubicBezTo>
                  <a:lnTo>
                    <a:pt x="0" y="38140"/>
                  </a:lnTo>
                  <a:cubicBezTo>
                    <a:pt x="0" y="28025"/>
                    <a:pt x="4018" y="18324"/>
                    <a:pt x="11171" y="11171"/>
                  </a:cubicBezTo>
                  <a:cubicBezTo>
                    <a:pt x="18324" y="4018"/>
                    <a:pt x="28025" y="0"/>
                    <a:pt x="38140" y="0"/>
                  </a:cubicBezTo>
                  <a:close/>
                </a:path>
              </a:pathLst>
            </a:custGeom>
            <a:solidFill>
              <a:srgbClr val="000000">
                <a:alpha val="0"/>
              </a:srgbClr>
            </a:solidFill>
            <a:ln cap="sq">
              <a:noFill/>
              <a:prstDash val="solid"/>
              <a:miter/>
            </a:ln>
          </p:spPr>
        </p:sp>
        <p:sp>
          <p:nvSpPr>
            <p:cNvPr name="TextBox 19" id="19"/>
            <p:cNvSpPr txBox="true"/>
            <p:nvPr/>
          </p:nvSpPr>
          <p:spPr>
            <a:xfrm>
              <a:off x="0" y="-114300"/>
              <a:ext cx="724049" cy="622518"/>
            </a:xfrm>
            <a:prstGeom prst="rect">
              <a:avLst/>
            </a:prstGeom>
          </p:spPr>
          <p:txBody>
            <a:bodyPr anchor="ctr" rtlCol="false" tIns="21000" lIns="21000" bIns="21000" rIns="21000"/>
            <a:lstStyle/>
            <a:p>
              <a:pPr algn="ctr">
                <a:lnSpc>
                  <a:spcPts val="8399"/>
                </a:lnSpc>
              </a:pPr>
              <a:r>
                <a:rPr lang="en-US" sz="5999">
                  <a:solidFill>
                    <a:srgbClr val="39637B"/>
                  </a:solidFill>
                  <a:latin typeface="Sweet Apricot"/>
                  <a:ea typeface="Sweet Apricot"/>
                  <a:cs typeface="Sweet Apricot"/>
                  <a:sym typeface="Sweet Apricot"/>
                </a:rPr>
                <a:t>3x </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1038988"/>
            <a:chOff x="0" y="0"/>
            <a:chExt cx="7171515" cy="977837"/>
          </a:xfrm>
        </p:grpSpPr>
        <p:sp>
          <p:nvSpPr>
            <p:cNvPr name="Freeform 4" id="4"/>
            <p:cNvSpPr/>
            <p:nvPr/>
          </p:nvSpPr>
          <p:spPr>
            <a:xfrm flipH="false" flipV="false" rot="0">
              <a:off x="0" y="0"/>
              <a:ext cx="7171515" cy="977837"/>
            </a:xfrm>
            <a:custGeom>
              <a:avLst/>
              <a:gdLst/>
              <a:ahLst/>
              <a:cxnLst/>
              <a:rect r="r" b="b" t="t" l="l"/>
              <a:pathLst>
                <a:path h="977837" w="7171515">
                  <a:moveTo>
                    <a:pt x="10500" y="0"/>
                  </a:moveTo>
                  <a:lnTo>
                    <a:pt x="7161015" y="0"/>
                  </a:lnTo>
                  <a:cubicBezTo>
                    <a:pt x="7163800" y="0"/>
                    <a:pt x="7166470" y="1106"/>
                    <a:pt x="7168440" y="3075"/>
                  </a:cubicBezTo>
                  <a:cubicBezTo>
                    <a:pt x="7170409" y="5045"/>
                    <a:pt x="7171515" y="7715"/>
                    <a:pt x="7171515" y="10500"/>
                  </a:cubicBezTo>
                  <a:lnTo>
                    <a:pt x="7171515" y="967337"/>
                  </a:lnTo>
                  <a:cubicBezTo>
                    <a:pt x="7171515" y="970122"/>
                    <a:pt x="7170409" y="972793"/>
                    <a:pt x="7168440" y="974762"/>
                  </a:cubicBezTo>
                  <a:cubicBezTo>
                    <a:pt x="7166470" y="976731"/>
                    <a:pt x="7163800" y="977837"/>
                    <a:pt x="7161015" y="977837"/>
                  </a:cubicBezTo>
                  <a:lnTo>
                    <a:pt x="10500" y="977837"/>
                  </a:lnTo>
                  <a:cubicBezTo>
                    <a:pt x="7715" y="977837"/>
                    <a:pt x="5045" y="976731"/>
                    <a:pt x="3075" y="974762"/>
                  </a:cubicBezTo>
                  <a:cubicBezTo>
                    <a:pt x="1106" y="972793"/>
                    <a:pt x="0" y="970122"/>
                    <a:pt x="0" y="967337"/>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1015937"/>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Herhaal stap 2 voor alle locaties.</a:t>
              </a:r>
            </a:p>
          </p:txBody>
        </p:sp>
      </p:grpSp>
      <p:grpSp>
        <p:nvGrpSpPr>
          <p:cNvPr name="Group 6" id="6"/>
          <p:cNvGrpSpPr/>
          <p:nvPr/>
        </p:nvGrpSpPr>
        <p:grpSpPr>
          <a:xfrm rot="0">
            <a:off x="9003045" y="3200352"/>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3.</a:t>
              </a:r>
            </a:p>
          </p:txBody>
        </p:sp>
      </p:grpSp>
      <p:grpSp>
        <p:nvGrpSpPr>
          <p:cNvPr name="Group 9" id="9"/>
          <p:cNvGrpSpPr/>
          <p:nvPr/>
        </p:nvGrpSpPr>
        <p:grpSpPr>
          <a:xfrm rot="0">
            <a:off x="464637" y="2975502"/>
            <a:ext cx="8276400" cy="1781938"/>
            <a:chOff x="0" y="0"/>
            <a:chExt cx="11035200" cy="2375918"/>
          </a:xfrm>
        </p:grpSpPr>
        <p:grpSp>
          <p:nvGrpSpPr>
            <p:cNvPr name="Group 10" id="10"/>
            <p:cNvGrpSpPr/>
            <p:nvPr/>
          </p:nvGrpSpPr>
          <p:grpSpPr>
            <a:xfrm rot="0">
              <a:off x="875200" y="0"/>
              <a:ext cx="10160000" cy="2375918"/>
              <a:chOff x="0" y="0"/>
              <a:chExt cx="7171515" cy="1677060"/>
            </a:xfrm>
          </p:grpSpPr>
          <p:sp>
            <p:nvSpPr>
              <p:cNvPr name="Freeform 11" id="11"/>
              <p:cNvSpPr/>
              <p:nvPr/>
            </p:nvSpPr>
            <p:spPr>
              <a:xfrm flipH="false" flipV="false" rot="0">
                <a:off x="0" y="0"/>
                <a:ext cx="7171515" cy="1677060"/>
              </a:xfrm>
              <a:custGeom>
                <a:avLst/>
                <a:gdLst/>
                <a:ahLst/>
                <a:cxnLst/>
                <a:rect r="r" b="b" t="t" l="l"/>
                <a:pathLst>
                  <a:path h="1677060" w="7171515">
                    <a:moveTo>
                      <a:pt x="10500" y="0"/>
                    </a:moveTo>
                    <a:lnTo>
                      <a:pt x="7161015" y="0"/>
                    </a:lnTo>
                    <a:cubicBezTo>
                      <a:pt x="7163800" y="0"/>
                      <a:pt x="7166470" y="1106"/>
                      <a:pt x="7168440" y="3075"/>
                    </a:cubicBezTo>
                    <a:cubicBezTo>
                      <a:pt x="7170409" y="5045"/>
                      <a:pt x="7171515" y="7715"/>
                      <a:pt x="7171515" y="10500"/>
                    </a:cubicBezTo>
                    <a:lnTo>
                      <a:pt x="7171515" y="1666560"/>
                    </a:lnTo>
                    <a:cubicBezTo>
                      <a:pt x="7171515" y="1669345"/>
                      <a:pt x="7170409" y="1672015"/>
                      <a:pt x="7168440" y="1673984"/>
                    </a:cubicBezTo>
                    <a:cubicBezTo>
                      <a:pt x="7166470" y="1675954"/>
                      <a:pt x="7163800" y="1677060"/>
                      <a:pt x="7161015" y="1677060"/>
                    </a:cubicBezTo>
                    <a:lnTo>
                      <a:pt x="10500" y="1677060"/>
                    </a:lnTo>
                    <a:cubicBezTo>
                      <a:pt x="7715" y="1677060"/>
                      <a:pt x="5045" y="1675954"/>
                      <a:pt x="3075" y="1673984"/>
                    </a:cubicBezTo>
                    <a:cubicBezTo>
                      <a:pt x="1106" y="1672015"/>
                      <a:pt x="0" y="1669345"/>
                      <a:pt x="0" y="1666560"/>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2" id="12"/>
              <p:cNvSpPr txBox="true"/>
              <p:nvPr/>
            </p:nvSpPr>
            <p:spPr>
              <a:xfrm>
                <a:off x="0" y="-38100"/>
                <a:ext cx="7171515" cy="1715160"/>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Begin bij de eerste van de 2 of 3 plekken.</a:t>
                </a:r>
              </a:p>
              <a:p>
                <a:pPr algn="ctr">
                  <a:lnSpc>
                    <a:spcPts val="2940"/>
                  </a:lnSpc>
                </a:pPr>
                <a:r>
                  <a:rPr lang="en-US" sz="2100">
                    <a:solidFill>
                      <a:srgbClr val="000000"/>
                    </a:solidFill>
                    <a:latin typeface="Open Sans"/>
                    <a:ea typeface="Open Sans"/>
                    <a:cs typeface="Open Sans"/>
                    <a:sym typeface="Open Sans"/>
                  </a:rPr>
                  <a:t>Omschrijf de plek waar je gaat meten in de tabel op de in je werkboekje. Maak van een foto met de camera.</a:t>
                </a:r>
              </a:p>
            </p:txBody>
          </p:sp>
        </p:grpSp>
        <p:grpSp>
          <p:nvGrpSpPr>
            <p:cNvPr name="Group 13" id="13"/>
            <p:cNvGrpSpPr/>
            <p:nvPr/>
          </p:nvGrpSpPr>
          <p:grpSpPr>
            <a:xfrm rot="0">
              <a:off x="0" y="547450"/>
              <a:ext cx="1274992" cy="785718"/>
              <a:chOff x="0" y="0"/>
              <a:chExt cx="522305" cy="321872"/>
            </a:xfrm>
          </p:grpSpPr>
          <p:sp>
            <p:nvSpPr>
              <p:cNvPr name="Freeform 14" id="14"/>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15" id="15"/>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grpSp>
      <p:sp>
        <p:nvSpPr>
          <p:cNvPr name="Freeform 16" id="16"/>
          <p:cNvSpPr/>
          <p:nvPr/>
        </p:nvSpPr>
        <p:spPr>
          <a:xfrm flipH="false" flipV="false" rot="5400000">
            <a:off x="11161668" y="4831869"/>
            <a:ext cx="3786216" cy="6190975"/>
          </a:xfrm>
          <a:custGeom>
            <a:avLst/>
            <a:gdLst/>
            <a:ahLst/>
            <a:cxnLst/>
            <a:rect r="r" b="b" t="t" l="l"/>
            <a:pathLst>
              <a:path h="6190975" w="3786216">
                <a:moveTo>
                  <a:pt x="0" y="0"/>
                </a:moveTo>
                <a:lnTo>
                  <a:pt x="3786216" y="0"/>
                </a:lnTo>
                <a:lnTo>
                  <a:pt x="3786216" y="6190974"/>
                </a:lnTo>
                <a:lnTo>
                  <a:pt x="0" y="6190974"/>
                </a:lnTo>
                <a:lnTo>
                  <a:pt x="0" y="0"/>
                </a:lnTo>
                <a:close/>
              </a:path>
            </a:pathLst>
          </a:custGeom>
          <a:blipFill>
            <a:blip r:embed="rId2"/>
            <a:stretch>
              <a:fillRect l="-264851" t="-111777" r="-33116" b="-107765"/>
            </a:stretch>
          </a:blipFill>
        </p:spPr>
      </p:sp>
      <p:grpSp>
        <p:nvGrpSpPr>
          <p:cNvPr name="Group 17" id="17"/>
          <p:cNvGrpSpPr/>
          <p:nvPr/>
        </p:nvGrpSpPr>
        <p:grpSpPr>
          <a:xfrm rot="0">
            <a:off x="1100892" y="5143500"/>
            <a:ext cx="7620000" cy="2524888"/>
            <a:chOff x="0" y="0"/>
            <a:chExt cx="7171515" cy="2376283"/>
          </a:xfrm>
        </p:grpSpPr>
        <p:sp>
          <p:nvSpPr>
            <p:cNvPr name="Freeform 18" id="18"/>
            <p:cNvSpPr/>
            <p:nvPr/>
          </p:nvSpPr>
          <p:spPr>
            <a:xfrm flipH="false" flipV="false" rot="0">
              <a:off x="0" y="0"/>
              <a:ext cx="7171515" cy="2376283"/>
            </a:xfrm>
            <a:custGeom>
              <a:avLst/>
              <a:gdLst/>
              <a:ahLst/>
              <a:cxnLst/>
              <a:rect r="r" b="b" t="t" l="l"/>
              <a:pathLst>
                <a:path h="2376283" w="7171515">
                  <a:moveTo>
                    <a:pt x="10500" y="0"/>
                  </a:moveTo>
                  <a:lnTo>
                    <a:pt x="7161015" y="0"/>
                  </a:lnTo>
                  <a:cubicBezTo>
                    <a:pt x="7163800" y="0"/>
                    <a:pt x="7166470" y="1106"/>
                    <a:pt x="7168440" y="3075"/>
                  </a:cubicBezTo>
                  <a:cubicBezTo>
                    <a:pt x="7170409" y="5045"/>
                    <a:pt x="7171515" y="7715"/>
                    <a:pt x="7171515" y="10500"/>
                  </a:cubicBezTo>
                  <a:lnTo>
                    <a:pt x="7171515" y="2365783"/>
                  </a:lnTo>
                  <a:cubicBezTo>
                    <a:pt x="7171515" y="2368567"/>
                    <a:pt x="7170409" y="2371238"/>
                    <a:pt x="7168440" y="2373207"/>
                  </a:cubicBezTo>
                  <a:cubicBezTo>
                    <a:pt x="7166470" y="2375176"/>
                    <a:pt x="7163800" y="2376283"/>
                    <a:pt x="7161015" y="2376283"/>
                  </a:cubicBezTo>
                  <a:lnTo>
                    <a:pt x="10500" y="2376283"/>
                  </a:lnTo>
                  <a:cubicBezTo>
                    <a:pt x="7715" y="2376283"/>
                    <a:pt x="5045" y="2375176"/>
                    <a:pt x="3075" y="2373207"/>
                  </a:cubicBezTo>
                  <a:cubicBezTo>
                    <a:pt x="1106" y="2371238"/>
                    <a:pt x="0" y="2368567"/>
                    <a:pt x="0" y="2365783"/>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9" id="19"/>
            <p:cNvSpPr txBox="true"/>
            <p:nvPr/>
          </p:nvSpPr>
          <p:spPr>
            <a:xfrm>
              <a:off x="0" y="-38100"/>
              <a:ext cx="7171515" cy="2414383"/>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Meet met de thermometer de temperatuur op plek.</a:t>
              </a:r>
            </a:p>
            <a:p>
              <a:pPr algn="ctr">
                <a:lnSpc>
                  <a:spcPts val="2940"/>
                </a:lnSpc>
              </a:pPr>
            </a:p>
            <a:p>
              <a:pPr algn="ctr">
                <a:lnSpc>
                  <a:spcPts val="2940"/>
                </a:lnSpc>
              </a:pPr>
              <a:r>
                <a:rPr lang="en-US" sz="2100">
                  <a:solidFill>
                    <a:srgbClr val="000000"/>
                  </a:solidFill>
                  <a:latin typeface="Open Sans"/>
                  <a:ea typeface="Open Sans"/>
                  <a:cs typeface="Open Sans"/>
                  <a:sym typeface="Open Sans"/>
                </a:rPr>
                <a:t>Schrijf de gemeten temperatuur in de tabel bij Meting 1. Meet nog eens de temperatuur en schrijf deze in de tabel bij Meting 2. Doe dit nog eens voor Meting 3.</a:t>
              </a:r>
            </a:p>
          </p:txBody>
        </p:sp>
      </p:grpSp>
      <p:grpSp>
        <p:nvGrpSpPr>
          <p:cNvPr name="Group 20" id="20"/>
          <p:cNvGrpSpPr/>
          <p:nvPr/>
        </p:nvGrpSpPr>
        <p:grpSpPr>
          <a:xfrm rot="0">
            <a:off x="464637" y="5554087"/>
            <a:ext cx="956244" cy="589288"/>
            <a:chOff x="0" y="0"/>
            <a:chExt cx="522305" cy="321872"/>
          </a:xfrm>
        </p:grpSpPr>
        <p:sp>
          <p:nvSpPr>
            <p:cNvPr name="Freeform 21" id="21"/>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22" id="22"/>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2.</a:t>
              </a:r>
            </a:p>
          </p:txBody>
        </p:sp>
      </p:grpSp>
      <p:sp>
        <p:nvSpPr>
          <p:cNvPr name="Freeform 23" id="23"/>
          <p:cNvSpPr/>
          <p:nvPr/>
        </p:nvSpPr>
        <p:spPr>
          <a:xfrm flipH="false" flipV="false" rot="0">
            <a:off x="14039765" y="5848732"/>
            <a:ext cx="1183502" cy="1183502"/>
          </a:xfrm>
          <a:custGeom>
            <a:avLst/>
            <a:gdLst/>
            <a:ahLst/>
            <a:cxnLst/>
            <a:rect r="r" b="b" t="t" l="l"/>
            <a:pathLst>
              <a:path h="1183502" w="1183502">
                <a:moveTo>
                  <a:pt x="0" y="0"/>
                </a:moveTo>
                <a:lnTo>
                  <a:pt x="1183502" y="0"/>
                </a:lnTo>
                <a:lnTo>
                  <a:pt x="1183502" y="1183501"/>
                </a:lnTo>
                <a:lnTo>
                  <a:pt x="0" y="11835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1781938"/>
            <a:chOff x="0" y="0"/>
            <a:chExt cx="7171515" cy="1677060"/>
          </a:xfrm>
        </p:grpSpPr>
        <p:sp>
          <p:nvSpPr>
            <p:cNvPr name="Freeform 4" id="4"/>
            <p:cNvSpPr/>
            <p:nvPr/>
          </p:nvSpPr>
          <p:spPr>
            <a:xfrm flipH="false" flipV="false" rot="0">
              <a:off x="0" y="0"/>
              <a:ext cx="7171515" cy="1677060"/>
            </a:xfrm>
            <a:custGeom>
              <a:avLst/>
              <a:gdLst/>
              <a:ahLst/>
              <a:cxnLst/>
              <a:rect r="r" b="b" t="t" l="l"/>
              <a:pathLst>
                <a:path h="1677060" w="7171515">
                  <a:moveTo>
                    <a:pt x="10500" y="0"/>
                  </a:moveTo>
                  <a:lnTo>
                    <a:pt x="7161015" y="0"/>
                  </a:lnTo>
                  <a:cubicBezTo>
                    <a:pt x="7163800" y="0"/>
                    <a:pt x="7166470" y="1106"/>
                    <a:pt x="7168440" y="3075"/>
                  </a:cubicBezTo>
                  <a:cubicBezTo>
                    <a:pt x="7170409" y="5045"/>
                    <a:pt x="7171515" y="7715"/>
                    <a:pt x="7171515" y="10500"/>
                  </a:cubicBezTo>
                  <a:lnTo>
                    <a:pt x="7171515" y="1666560"/>
                  </a:lnTo>
                  <a:cubicBezTo>
                    <a:pt x="7171515" y="1669345"/>
                    <a:pt x="7170409" y="1672015"/>
                    <a:pt x="7168440" y="1673984"/>
                  </a:cubicBezTo>
                  <a:cubicBezTo>
                    <a:pt x="7166470" y="1675954"/>
                    <a:pt x="7163800" y="1677060"/>
                    <a:pt x="7161015" y="1677060"/>
                  </a:cubicBezTo>
                  <a:lnTo>
                    <a:pt x="10500" y="1677060"/>
                  </a:lnTo>
                  <a:cubicBezTo>
                    <a:pt x="7715" y="1677060"/>
                    <a:pt x="5045" y="1675954"/>
                    <a:pt x="3075" y="1673984"/>
                  </a:cubicBezTo>
                  <a:cubicBezTo>
                    <a:pt x="1106" y="1672015"/>
                    <a:pt x="0" y="1669345"/>
                    <a:pt x="0" y="1666560"/>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1715160"/>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Ga terug naar de klas bereken voor elke locatie de gemiddelde temperatuur. Gebruik hierbij de uitleg op de volgende pagina.</a:t>
              </a:r>
            </a:p>
          </p:txBody>
        </p:sp>
      </p:grpSp>
      <p:grpSp>
        <p:nvGrpSpPr>
          <p:cNvPr name="Group 6" id="6"/>
          <p:cNvGrpSpPr/>
          <p:nvPr/>
        </p:nvGrpSpPr>
        <p:grpSpPr>
          <a:xfrm rot="0">
            <a:off x="9003045" y="3442093"/>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4.</a:t>
              </a:r>
            </a:p>
          </p:txBody>
        </p:sp>
      </p:grpSp>
      <p:grpSp>
        <p:nvGrpSpPr>
          <p:cNvPr name="Group 9" id="9"/>
          <p:cNvGrpSpPr/>
          <p:nvPr/>
        </p:nvGrpSpPr>
        <p:grpSpPr>
          <a:xfrm rot="0">
            <a:off x="464637" y="2975502"/>
            <a:ext cx="8276400" cy="1781938"/>
            <a:chOff x="0" y="0"/>
            <a:chExt cx="11035200" cy="2375918"/>
          </a:xfrm>
        </p:grpSpPr>
        <p:grpSp>
          <p:nvGrpSpPr>
            <p:cNvPr name="Group 10" id="10"/>
            <p:cNvGrpSpPr/>
            <p:nvPr/>
          </p:nvGrpSpPr>
          <p:grpSpPr>
            <a:xfrm rot="0">
              <a:off x="875200" y="0"/>
              <a:ext cx="10160000" cy="2375918"/>
              <a:chOff x="0" y="0"/>
              <a:chExt cx="7171515" cy="1677060"/>
            </a:xfrm>
          </p:grpSpPr>
          <p:sp>
            <p:nvSpPr>
              <p:cNvPr name="Freeform 11" id="11"/>
              <p:cNvSpPr/>
              <p:nvPr/>
            </p:nvSpPr>
            <p:spPr>
              <a:xfrm flipH="false" flipV="false" rot="0">
                <a:off x="0" y="0"/>
                <a:ext cx="7171515" cy="1677060"/>
              </a:xfrm>
              <a:custGeom>
                <a:avLst/>
                <a:gdLst/>
                <a:ahLst/>
                <a:cxnLst/>
                <a:rect r="r" b="b" t="t" l="l"/>
                <a:pathLst>
                  <a:path h="1677060" w="7171515">
                    <a:moveTo>
                      <a:pt x="10500" y="0"/>
                    </a:moveTo>
                    <a:lnTo>
                      <a:pt x="7161015" y="0"/>
                    </a:lnTo>
                    <a:cubicBezTo>
                      <a:pt x="7163800" y="0"/>
                      <a:pt x="7166470" y="1106"/>
                      <a:pt x="7168440" y="3075"/>
                    </a:cubicBezTo>
                    <a:cubicBezTo>
                      <a:pt x="7170409" y="5045"/>
                      <a:pt x="7171515" y="7715"/>
                      <a:pt x="7171515" y="10500"/>
                    </a:cubicBezTo>
                    <a:lnTo>
                      <a:pt x="7171515" y="1666560"/>
                    </a:lnTo>
                    <a:cubicBezTo>
                      <a:pt x="7171515" y="1669345"/>
                      <a:pt x="7170409" y="1672015"/>
                      <a:pt x="7168440" y="1673984"/>
                    </a:cubicBezTo>
                    <a:cubicBezTo>
                      <a:pt x="7166470" y="1675954"/>
                      <a:pt x="7163800" y="1677060"/>
                      <a:pt x="7161015" y="1677060"/>
                    </a:cubicBezTo>
                    <a:lnTo>
                      <a:pt x="10500" y="1677060"/>
                    </a:lnTo>
                    <a:cubicBezTo>
                      <a:pt x="7715" y="1677060"/>
                      <a:pt x="5045" y="1675954"/>
                      <a:pt x="3075" y="1673984"/>
                    </a:cubicBezTo>
                    <a:cubicBezTo>
                      <a:pt x="1106" y="1672015"/>
                      <a:pt x="0" y="1669345"/>
                      <a:pt x="0" y="1666560"/>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2" id="12"/>
              <p:cNvSpPr txBox="true"/>
              <p:nvPr/>
            </p:nvSpPr>
            <p:spPr>
              <a:xfrm>
                <a:off x="0" y="-38100"/>
                <a:ext cx="7171515" cy="1715160"/>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Begin bij de eerste van de 2 of 3 plekken.</a:t>
                </a:r>
              </a:p>
              <a:p>
                <a:pPr algn="ctr">
                  <a:lnSpc>
                    <a:spcPts val="2940"/>
                  </a:lnSpc>
                </a:pPr>
                <a:r>
                  <a:rPr lang="en-US" sz="2100">
                    <a:solidFill>
                      <a:srgbClr val="000000"/>
                    </a:solidFill>
                    <a:latin typeface="Open Sans"/>
                    <a:ea typeface="Open Sans"/>
                    <a:cs typeface="Open Sans"/>
                    <a:sym typeface="Open Sans"/>
                  </a:rPr>
                  <a:t>Omschrijf de plek waar je gaat meten in de tabel op de in je werkboekje. Maak van een foto met de camera.</a:t>
                </a:r>
              </a:p>
            </p:txBody>
          </p:sp>
        </p:grpSp>
        <p:grpSp>
          <p:nvGrpSpPr>
            <p:cNvPr name="Group 13" id="13"/>
            <p:cNvGrpSpPr/>
            <p:nvPr/>
          </p:nvGrpSpPr>
          <p:grpSpPr>
            <a:xfrm rot="0">
              <a:off x="0" y="547450"/>
              <a:ext cx="1274992" cy="785718"/>
              <a:chOff x="0" y="0"/>
              <a:chExt cx="522305" cy="321872"/>
            </a:xfrm>
          </p:grpSpPr>
          <p:sp>
            <p:nvSpPr>
              <p:cNvPr name="Freeform 14" id="14"/>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15" id="15"/>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grpSp>
      <p:grpSp>
        <p:nvGrpSpPr>
          <p:cNvPr name="Group 16" id="16"/>
          <p:cNvGrpSpPr/>
          <p:nvPr/>
        </p:nvGrpSpPr>
        <p:grpSpPr>
          <a:xfrm rot="0">
            <a:off x="1100892" y="5143500"/>
            <a:ext cx="7620000" cy="2524888"/>
            <a:chOff x="0" y="0"/>
            <a:chExt cx="7171515" cy="2376283"/>
          </a:xfrm>
        </p:grpSpPr>
        <p:sp>
          <p:nvSpPr>
            <p:cNvPr name="Freeform 17" id="17"/>
            <p:cNvSpPr/>
            <p:nvPr/>
          </p:nvSpPr>
          <p:spPr>
            <a:xfrm flipH="false" flipV="false" rot="0">
              <a:off x="0" y="0"/>
              <a:ext cx="7171515" cy="2376283"/>
            </a:xfrm>
            <a:custGeom>
              <a:avLst/>
              <a:gdLst/>
              <a:ahLst/>
              <a:cxnLst/>
              <a:rect r="r" b="b" t="t" l="l"/>
              <a:pathLst>
                <a:path h="2376283" w="7171515">
                  <a:moveTo>
                    <a:pt x="10500" y="0"/>
                  </a:moveTo>
                  <a:lnTo>
                    <a:pt x="7161015" y="0"/>
                  </a:lnTo>
                  <a:cubicBezTo>
                    <a:pt x="7163800" y="0"/>
                    <a:pt x="7166470" y="1106"/>
                    <a:pt x="7168440" y="3075"/>
                  </a:cubicBezTo>
                  <a:cubicBezTo>
                    <a:pt x="7170409" y="5045"/>
                    <a:pt x="7171515" y="7715"/>
                    <a:pt x="7171515" y="10500"/>
                  </a:cubicBezTo>
                  <a:lnTo>
                    <a:pt x="7171515" y="2365783"/>
                  </a:lnTo>
                  <a:cubicBezTo>
                    <a:pt x="7171515" y="2368567"/>
                    <a:pt x="7170409" y="2371238"/>
                    <a:pt x="7168440" y="2373207"/>
                  </a:cubicBezTo>
                  <a:cubicBezTo>
                    <a:pt x="7166470" y="2375176"/>
                    <a:pt x="7163800" y="2376283"/>
                    <a:pt x="7161015" y="2376283"/>
                  </a:cubicBezTo>
                  <a:lnTo>
                    <a:pt x="10500" y="2376283"/>
                  </a:lnTo>
                  <a:cubicBezTo>
                    <a:pt x="7715" y="2376283"/>
                    <a:pt x="5045" y="2375176"/>
                    <a:pt x="3075" y="2373207"/>
                  </a:cubicBezTo>
                  <a:cubicBezTo>
                    <a:pt x="1106" y="2371238"/>
                    <a:pt x="0" y="2368567"/>
                    <a:pt x="0" y="2365783"/>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8" id="18"/>
            <p:cNvSpPr txBox="true"/>
            <p:nvPr/>
          </p:nvSpPr>
          <p:spPr>
            <a:xfrm>
              <a:off x="0" y="-38100"/>
              <a:ext cx="7171515" cy="2414383"/>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Meet met de thermometer de temperatuur op plek.</a:t>
              </a:r>
            </a:p>
            <a:p>
              <a:pPr algn="ctr">
                <a:lnSpc>
                  <a:spcPts val="2940"/>
                </a:lnSpc>
              </a:pPr>
            </a:p>
            <a:p>
              <a:pPr algn="ctr">
                <a:lnSpc>
                  <a:spcPts val="2940"/>
                </a:lnSpc>
              </a:pPr>
              <a:r>
                <a:rPr lang="en-US" sz="2100">
                  <a:solidFill>
                    <a:srgbClr val="000000"/>
                  </a:solidFill>
                  <a:latin typeface="Open Sans"/>
                  <a:ea typeface="Open Sans"/>
                  <a:cs typeface="Open Sans"/>
                  <a:sym typeface="Open Sans"/>
                </a:rPr>
                <a:t>Schrijf de gemeten temperatuur in de tabel bij Meting 1. Meet nog eens de temperatuur en schrijf deze in de tabel bij Meting 2. Doe dit nog eens voor Meting 3.</a:t>
              </a:r>
            </a:p>
          </p:txBody>
        </p:sp>
      </p:grpSp>
      <p:grpSp>
        <p:nvGrpSpPr>
          <p:cNvPr name="Group 19" id="19"/>
          <p:cNvGrpSpPr/>
          <p:nvPr/>
        </p:nvGrpSpPr>
        <p:grpSpPr>
          <a:xfrm rot="0">
            <a:off x="464637" y="5554087"/>
            <a:ext cx="956244" cy="589288"/>
            <a:chOff x="0" y="0"/>
            <a:chExt cx="522305" cy="321872"/>
          </a:xfrm>
        </p:grpSpPr>
        <p:sp>
          <p:nvSpPr>
            <p:cNvPr name="Freeform 20" id="20"/>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21" id="21"/>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2.</a:t>
              </a:r>
            </a:p>
          </p:txBody>
        </p:sp>
      </p:grpSp>
      <p:grpSp>
        <p:nvGrpSpPr>
          <p:cNvPr name="Group 22" id="22"/>
          <p:cNvGrpSpPr/>
          <p:nvPr/>
        </p:nvGrpSpPr>
        <p:grpSpPr>
          <a:xfrm rot="0">
            <a:off x="1121037" y="8219312"/>
            <a:ext cx="7620000" cy="1038988"/>
            <a:chOff x="0" y="0"/>
            <a:chExt cx="7171515" cy="977837"/>
          </a:xfrm>
        </p:grpSpPr>
        <p:sp>
          <p:nvSpPr>
            <p:cNvPr name="Freeform 23" id="23"/>
            <p:cNvSpPr/>
            <p:nvPr/>
          </p:nvSpPr>
          <p:spPr>
            <a:xfrm flipH="false" flipV="false" rot="0">
              <a:off x="0" y="0"/>
              <a:ext cx="7171515" cy="977837"/>
            </a:xfrm>
            <a:custGeom>
              <a:avLst/>
              <a:gdLst/>
              <a:ahLst/>
              <a:cxnLst/>
              <a:rect r="r" b="b" t="t" l="l"/>
              <a:pathLst>
                <a:path h="977837" w="7171515">
                  <a:moveTo>
                    <a:pt x="10500" y="0"/>
                  </a:moveTo>
                  <a:lnTo>
                    <a:pt x="7161015" y="0"/>
                  </a:lnTo>
                  <a:cubicBezTo>
                    <a:pt x="7163800" y="0"/>
                    <a:pt x="7166470" y="1106"/>
                    <a:pt x="7168440" y="3075"/>
                  </a:cubicBezTo>
                  <a:cubicBezTo>
                    <a:pt x="7170409" y="5045"/>
                    <a:pt x="7171515" y="7715"/>
                    <a:pt x="7171515" y="10500"/>
                  </a:cubicBezTo>
                  <a:lnTo>
                    <a:pt x="7171515" y="967337"/>
                  </a:lnTo>
                  <a:cubicBezTo>
                    <a:pt x="7171515" y="970122"/>
                    <a:pt x="7170409" y="972793"/>
                    <a:pt x="7168440" y="974762"/>
                  </a:cubicBezTo>
                  <a:cubicBezTo>
                    <a:pt x="7166470" y="976731"/>
                    <a:pt x="7163800" y="977837"/>
                    <a:pt x="7161015" y="977837"/>
                  </a:cubicBezTo>
                  <a:lnTo>
                    <a:pt x="10500" y="977837"/>
                  </a:lnTo>
                  <a:cubicBezTo>
                    <a:pt x="7715" y="977837"/>
                    <a:pt x="5045" y="976731"/>
                    <a:pt x="3075" y="974762"/>
                  </a:cubicBezTo>
                  <a:cubicBezTo>
                    <a:pt x="1106" y="972793"/>
                    <a:pt x="0" y="970122"/>
                    <a:pt x="0" y="967337"/>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24" id="24"/>
            <p:cNvSpPr txBox="true"/>
            <p:nvPr/>
          </p:nvSpPr>
          <p:spPr>
            <a:xfrm>
              <a:off x="0" y="-38100"/>
              <a:ext cx="7171515" cy="1015937"/>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Herhaal stap 2 voor alle locaties.</a:t>
              </a:r>
            </a:p>
          </p:txBody>
        </p:sp>
      </p:grpSp>
      <p:grpSp>
        <p:nvGrpSpPr>
          <p:cNvPr name="Group 25" id="25"/>
          <p:cNvGrpSpPr/>
          <p:nvPr/>
        </p:nvGrpSpPr>
        <p:grpSpPr>
          <a:xfrm rot="0">
            <a:off x="484782" y="8444162"/>
            <a:ext cx="956244" cy="589288"/>
            <a:chOff x="0" y="0"/>
            <a:chExt cx="522305" cy="321872"/>
          </a:xfrm>
        </p:grpSpPr>
        <p:sp>
          <p:nvSpPr>
            <p:cNvPr name="Freeform 26" id="26"/>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27" id="27"/>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3.</a:t>
              </a:r>
            </a:p>
          </p:txBody>
        </p:sp>
      </p:grpSp>
      <p:graphicFrame>
        <p:nvGraphicFramePr>
          <p:cNvPr name="Table 28" id="28"/>
          <p:cNvGraphicFramePr>
            <a:graphicFrameLocks noGrp="true"/>
          </p:cNvGraphicFramePr>
          <p:nvPr/>
        </p:nvGraphicFramePr>
        <p:xfrm>
          <a:off x="9639300" y="5767090"/>
          <a:ext cx="7620000" cy="2642210"/>
        </p:xfrm>
        <a:graphic>
          <a:graphicData uri="http://schemas.openxmlformats.org/drawingml/2006/table">
            <a:tbl>
              <a:tblPr/>
              <a:tblGrid>
                <a:gridCol w="1146403"/>
                <a:gridCol w="1146403"/>
                <a:gridCol w="1146403"/>
                <a:gridCol w="4180792"/>
              </a:tblGrid>
              <a:tr h="966896">
                <a:tc>
                  <a:txBody>
                    <a:bodyPr anchor="t" rtlCol="false"/>
                    <a:lstStyle/>
                    <a:p>
                      <a:pPr algn="ctr">
                        <a:lnSpc>
                          <a:spcPts val="2799"/>
                        </a:lnSpc>
                        <a:defRPr/>
                      </a:pPr>
                      <a:r>
                        <a:rPr lang="en-US" sz="1999" b="true">
                          <a:solidFill>
                            <a:srgbClr val="39637B"/>
                          </a:solidFill>
                          <a:latin typeface="Open Sans Bold"/>
                          <a:ea typeface="Open Sans Bold"/>
                          <a:cs typeface="Open Sans Bold"/>
                          <a:sym typeface="Open Sans Bold"/>
                        </a:rPr>
                        <a:t>Meting </a:t>
                      </a:r>
                      <a:endParaRPr lang="en-US" sz="1100"/>
                    </a:p>
                    <a:p>
                      <a:pPr algn="ctr">
                        <a:lnSpc>
                          <a:spcPts val="2799"/>
                        </a:lnSpc>
                      </a:pPr>
                      <a:r>
                        <a:rPr lang="en-US" sz="1999" b="true">
                          <a:solidFill>
                            <a:srgbClr val="39637B"/>
                          </a:solidFill>
                          <a:latin typeface="Open Sans Bold"/>
                          <a:ea typeface="Open Sans Bold"/>
                          <a:cs typeface="Open Sans Bold"/>
                          <a:sym typeface="Open Sans Bold"/>
                        </a:rPr>
                        <a:t>1</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FFFFFF"/>
                    </a:solidFill>
                  </a:tcPr>
                </a:tc>
                <a:tc>
                  <a:txBody>
                    <a:bodyPr anchor="t" rtlCol="false"/>
                    <a:lstStyle/>
                    <a:p>
                      <a:pPr algn="ctr">
                        <a:lnSpc>
                          <a:spcPts val="2799"/>
                        </a:lnSpc>
                        <a:defRPr/>
                      </a:pPr>
                      <a:r>
                        <a:rPr lang="en-US" sz="1999" b="true">
                          <a:solidFill>
                            <a:srgbClr val="39637B"/>
                          </a:solidFill>
                          <a:latin typeface="Open Sans Bold"/>
                          <a:ea typeface="Open Sans Bold"/>
                          <a:cs typeface="Open Sans Bold"/>
                          <a:sym typeface="Open Sans Bold"/>
                        </a:rPr>
                        <a:t>Meting </a:t>
                      </a:r>
                      <a:endParaRPr lang="en-US" sz="1100"/>
                    </a:p>
                    <a:p>
                      <a:pPr algn="ctr">
                        <a:lnSpc>
                          <a:spcPts val="2799"/>
                        </a:lnSpc>
                      </a:pPr>
                      <a:r>
                        <a:rPr lang="en-US" sz="1999" b="true">
                          <a:solidFill>
                            <a:srgbClr val="39637B"/>
                          </a:solidFill>
                          <a:latin typeface="Open Sans Bold"/>
                          <a:ea typeface="Open Sans Bold"/>
                          <a:cs typeface="Open Sans Bold"/>
                          <a:sym typeface="Open Sans Bold"/>
                        </a:rPr>
                        <a:t>2</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FFFFFF"/>
                    </a:solidFill>
                  </a:tcPr>
                </a:tc>
                <a:tc>
                  <a:txBody>
                    <a:bodyPr anchor="t" rtlCol="false"/>
                    <a:lstStyle/>
                    <a:p>
                      <a:pPr algn="ctr">
                        <a:lnSpc>
                          <a:spcPts val="2799"/>
                        </a:lnSpc>
                        <a:defRPr/>
                      </a:pPr>
                      <a:r>
                        <a:rPr lang="en-US" sz="1999" b="true">
                          <a:solidFill>
                            <a:srgbClr val="39637B"/>
                          </a:solidFill>
                          <a:latin typeface="Open Sans Bold"/>
                          <a:ea typeface="Open Sans Bold"/>
                          <a:cs typeface="Open Sans Bold"/>
                          <a:sym typeface="Open Sans Bold"/>
                        </a:rPr>
                        <a:t>Meting </a:t>
                      </a:r>
                      <a:endParaRPr lang="en-US" sz="1100"/>
                    </a:p>
                    <a:p>
                      <a:pPr algn="ctr">
                        <a:lnSpc>
                          <a:spcPts val="2799"/>
                        </a:lnSpc>
                      </a:pPr>
                      <a:r>
                        <a:rPr lang="en-US" sz="1999" b="true">
                          <a:solidFill>
                            <a:srgbClr val="39637B"/>
                          </a:solidFill>
                          <a:latin typeface="Open Sans Bold"/>
                          <a:ea typeface="Open Sans Bold"/>
                          <a:cs typeface="Open Sans Bold"/>
                          <a:sym typeface="Open Sans Bold"/>
                        </a:rPr>
                        <a:t>3</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FFFFFF"/>
                    </a:solidFill>
                  </a:tcPr>
                </a:tc>
                <a:tc>
                  <a:txBody>
                    <a:bodyPr anchor="t" rtlCol="false"/>
                    <a:lstStyle/>
                    <a:p>
                      <a:pPr algn="ctr">
                        <a:lnSpc>
                          <a:spcPts val="2799"/>
                        </a:lnSpc>
                        <a:defRPr/>
                      </a:pPr>
                      <a:r>
                        <a:rPr lang="en-US" sz="1999" b="true">
                          <a:solidFill>
                            <a:srgbClr val="39637B"/>
                          </a:solidFill>
                          <a:latin typeface="Open Sans Bold"/>
                          <a:ea typeface="Open Sans Bold"/>
                          <a:cs typeface="Open Sans Bold"/>
                          <a:sym typeface="Open Sans Bold"/>
                        </a:rPr>
                        <a:t>Gemiddelde </a:t>
                      </a:r>
                      <a:endParaRPr lang="en-US" sz="1100"/>
                    </a:p>
                    <a:p>
                      <a:pPr algn="ctr">
                        <a:lnSpc>
                          <a:spcPts val="2799"/>
                        </a:lnSpc>
                      </a:pPr>
                      <a:r>
                        <a:rPr lang="en-US" sz="1999" b="true">
                          <a:solidFill>
                            <a:srgbClr val="39637B"/>
                          </a:solidFill>
                          <a:latin typeface="Open Sans Bold"/>
                          <a:ea typeface="Open Sans Bold"/>
                          <a:cs typeface="Open Sans Bold"/>
                          <a:sym typeface="Open Sans Bold"/>
                        </a:rPr>
                        <a:t>temperatuur</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E4EFF2"/>
                    </a:solidFill>
                  </a:tcPr>
                </a:tc>
              </a:tr>
              <a:tr h="1675314">
                <a:tc>
                  <a:txBody>
                    <a:bodyPr anchor="t" rtlCol="false"/>
                    <a:lstStyle/>
                    <a:p>
                      <a:pPr algn="ctr">
                        <a:lnSpc>
                          <a:spcPts val="2799"/>
                        </a:lnSpc>
                        <a:defRPr/>
                      </a:pPr>
                      <a:r>
                        <a:rPr lang="en-US" sz="1999">
                          <a:solidFill>
                            <a:srgbClr val="39637B"/>
                          </a:solidFill>
                          <a:latin typeface="Open Sans"/>
                          <a:ea typeface="Open Sans"/>
                          <a:cs typeface="Open Sans"/>
                          <a:sym typeface="Open Sans"/>
                        </a:rPr>
                        <a:t>14,0 </a:t>
                      </a:r>
                      <a:endParaRPr lang="en-US" sz="1100"/>
                    </a:p>
                    <a:p>
                      <a:pPr algn="ctr">
                        <a:lnSpc>
                          <a:spcPts val="2799"/>
                        </a:lnSpc>
                      </a:pPr>
                      <a:r>
                        <a:rPr lang="en-US" sz="1999">
                          <a:solidFill>
                            <a:srgbClr val="39637B"/>
                          </a:solidFill>
                          <a:latin typeface="Open Sans"/>
                          <a:ea typeface="Open Sans"/>
                          <a:cs typeface="Open Sans"/>
                          <a:sym typeface="Open Sans"/>
                        </a:rPr>
                        <a:t>graden</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FFFFFF"/>
                    </a:solidFill>
                  </a:tcPr>
                </a:tc>
                <a:tc>
                  <a:txBody>
                    <a:bodyPr anchor="t" rtlCol="false"/>
                    <a:lstStyle/>
                    <a:p>
                      <a:pPr algn="ctr">
                        <a:lnSpc>
                          <a:spcPts val="2799"/>
                        </a:lnSpc>
                        <a:defRPr/>
                      </a:pPr>
                      <a:r>
                        <a:rPr lang="en-US" sz="1999">
                          <a:solidFill>
                            <a:srgbClr val="39637B"/>
                          </a:solidFill>
                          <a:latin typeface="Open Sans"/>
                          <a:ea typeface="Open Sans"/>
                          <a:cs typeface="Open Sans"/>
                          <a:sym typeface="Open Sans"/>
                        </a:rPr>
                        <a:t>15,3 </a:t>
                      </a:r>
                      <a:endParaRPr lang="en-US" sz="1100"/>
                    </a:p>
                    <a:p>
                      <a:pPr algn="ctr">
                        <a:lnSpc>
                          <a:spcPts val="2799"/>
                        </a:lnSpc>
                      </a:pPr>
                      <a:r>
                        <a:rPr lang="en-US" sz="1999">
                          <a:solidFill>
                            <a:srgbClr val="39637B"/>
                          </a:solidFill>
                          <a:latin typeface="Open Sans"/>
                          <a:ea typeface="Open Sans"/>
                          <a:cs typeface="Open Sans"/>
                          <a:sym typeface="Open Sans"/>
                        </a:rPr>
                        <a:t>graden</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FFFFFF"/>
                    </a:solidFill>
                  </a:tcPr>
                </a:tc>
                <a:tc>
                  <a:txBody>
                    <a:bodyPr anchor="t" rtlCol="false"/>
                    <a:lstStyle/>
                    <a:p>
                      <a:pPr algn="ctr">
                        <a:lnSpc>
                          <a:spcPts val="2799"/>
                        </a:lnSpc>
                        <a:defRPr/>
                      </a:pPr>
                      <a:r>
                        <a:rPr lang="en-US" sz="1999">
                          <a:solidFill>
                            <a:srgbClr val="39637B"/>
                          </a:solidFill>
                          <a:latin typeface="Open Sans"/>
                          <a:ea typeface="Open Sans"/>
                          <a:cs typeface="Open Sans"/>
                          <a:sym typeface="Open Sans"/>
                        </a:rPr>
                        <a:t>14,8 </a:t>
                      </a:r>
                      <a:endParaRPr lang="en-US" sz="1100"/>
                    </a:p>
                    <a:p>
                      <a:pPr algn="ctr">
                        <a:lnSpc>
                          <a:spcPts val="2799"/>
                        </a:lnSpc>
                      </a:pPr>
                      <a:r>
                        <a:rPr lang="en-US" sz="1999">
                          <a:solidFill>
                            <a:srgbClr val="39637B"/>
                          </a:solidFill>
                          <a:latin typeface="Open Sans"/>
                          <a:ea typeface="Open Sans"/>
                          <a:cs typeface="Open Sans"/>
                          <a:sym typeface="Open Sans"/>
                        </a:rPr>
                        <a:t>graden</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FFFFFF"/>
                    </a:solidFill>
                  </a:tcPr>
                </a:tc>
                <a:tc>
                  <a:txBody>
                    <a:bodyPr anchor="t" rtlCol="false"/>
                    <a:lstStyle/>
                    <a:p>
                      <a:pPr algn="l">
                        <a:lnSpc>
                          <a:spcPts val="2799"/>
                        </a:lnSpc>
                        <a:defRPr/>
                      </a:pPr>
                      <a:r>
                        <a:rPr lang="en-US" sz="1999">
                          <a:solidFill>
                            <a:srgbClr val="39637B"/>
                          </a:solidFill>
                          <a:latin typeface="Open Sans"/>
                          <a:ea typeface="Open Sans"/>
                          <a:cs typeface="Open Sans"/>
                          <a:sym typeface="Open Sans"/>
                        </a:rPr>
                        <a:t>14,0 + 15,3 + 14,8 = 44,1</a:t>
                      </a:r>
                      <a:endParaRPr lang="en-US" sz="1100"/>
                    </a:p>
                    <a:p>
                      <a:pPr algn="l">
                        <a:lnSpc>
                          <a:spcPts val="2799"/>
                        </a:lnSpc>
                      </a:pPr>
                    </a:p>
                    <a:p>
                      <a:pPr algn="l">
                        <a:lnSpc>
                          <a:spcPts val="2799"/>
                        </a:lnSpc>
                      </a:pPr>
                      <a:r>
                        <a:rPr lang="en-US" sz="1999">
                          <a:solidFill>
                            <a:srgbClr val="39637B"/>
                          </a:solidFill>
                          <a:latin typeface="Open Sans"/>
                          <a:ea typeface="Open Sans"/>
                          <a:cs typeface="Open Sans"/>
                          <a:sym typeface="Open Sans"/>
                        </a:rPr>
                        <a:t>44,1/3 keer gemeten </a:t>
                      </a:r>
                    </a:p>
                    <a:p>
                      <a:pPr algn="l">
                        <a:lnSpc>
                          <a:spcPts val="2799"/>
                        </a:lnSpc>
                      </a:pPr>
                      <a:r>
                        <a:rPr lang="en-US" sz="1999">
                          <a:solidFill>
                            <a:srgbClr val="39637B"/>
                          </a:solidFill>
                          <a:latin typeface="Open Sans"/>
                          <a:ea typeface="Open Sans"/>
                          <a:cs typeface="Open Sans"/>
                          <a:sym typeface="Open Sans"/>
                        </a:rPr>
                        <a:t>= 14,7 graden</a:t>
                      </a:r>
                    </a:p>
                  </a:txBody>
                  <a:tcPr marL="88732" marR="88732" marT="88732" marB="88732" anchor="ctr">
                    <a:lnL cmpd="sng" algn="ctr" cap="flat" w="13310">
                      <a:solidFill>
                        <a:srgbClr val="39637B"/>
                      </a:solidFill>
                      <a:prstDash val="solid"/>
                      <a:round/>
                      <a:headEnd type="none" w="med" len="med"/>
                      <a:tailEnd type="none" w="med" len="med"/>
                    </a:lnL>
                    <a:lnR cmpd="sng" algn="ctr" cap="flat" w="13310">
                      <a:solidFill>
                        <a:srgbClr val="39637B"/>
                      </a:solidFill>
                      <a:prstDash val="solid"/>
                      <a:round/>
                      <a:headEnd type="none" w="med" len="med"/>
                      <a:tailEnd type="none" w="med" len="med"/>
                    </a:lnR>
                    <a:lnT cmpd="sng" algn="ctr" cap="flat" w="13310">
                      <a:solidFill>
                        <a:srgbClr val="39637B"/>
                      </a:solidFill>
                      <a:prstDash val="solid"/>
                      <a:round/>
                      <a:headEnd type="none" w="med" len="med"/>
                      <a:tailEnd type="none" w="med" len="med"/>
                    </a:lnT>
                    <a:lnB cmpd="sng" algn="ctr" cap="flat" w="13310">
                      <a:solidFill>
                        <a:srgbClr val="39637B"/>
                      </a:solidFill>
                      <a:prstDash val="solid"/>
                      <a:round/>
                      <a:headEnd type="none" w="med" len="med"/>
                      <a:tailEnd type="none" w="med" len="med"/>
                    </a:lnB>
                    <a:solidFill>
                      <a:srgbClr val="E4EFF2"/>
                    </a:solidFill>
                  </a:tcPr>
                </a:tc>
              </a:tr>
            </a:tbl>
          </a:graphicData>
        </a:graphic>
      </p:graphicFrame>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false" flipV="false" rot="0">
            <a:off x="3250795" y="2001008"/>
            <a:ext cx="11371775" cy="6908354"/>
          </a:xfrm>
          <a:custGeom>
            <a:avLst/>
            <a:gdLst/>
            <a:ahLst/>
            <a:cxnLst/>
            <a:rect r="r" b="b" t="t" l="l"/>
            <a:pathLst>
              <a:path h="6908354" w="11371775">
                <a:moveTo>
                  <a:pt x="0" y="0"/>
                </a:moveTo>
                <a:lnTo>
                  <a:pt x="11371775" y="0"/>
                </a:lnTo>
                <a:lnTo>
                  <a:pt x="11371775" y="6908353"/>
                </a:lnTo>
                <a:lnTo>
                  <a:pt x="0" y="69083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31038">
            <a:off x="12538818" y="5355736"/>
            <a:ext cx="3490379" cy="3943931"/>
          </a:xfrm>
          <a:custGeom>
            <a:avLst/>
            <a:gdLst/>
            <a:ahLst/>
            <a:cxnLst/>
            <a:rect r="r" b="b" t="t" l="l"/>
            <a:pathLst>
              <a:path h="3943931" w="3490379">
                <a:moveTo>
                  <a:pt x="0" y="0"/>
                </a:moveTo>
                <a:lnTo>
                  <a:pt x="3490379" y="0"/>
                </a:lnTo>
                <a:lnTo>
                  <a:pt x="3490379" y="3943931"/>
                </a:lnTo>
                <a:lnTo>
                  <a:pt x="0" y="394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31038">
            <a:off x="4935785" y="933326"/>
            <a:ext cx="2518395" cy="2845644"/>
          </a:xfrm>
          <a:custGeom>
            <a:avLst/>
            <a:gdLst/>
            <a:ahLst/>
            <a:cxnLst/>
            <a:rect r="r" b="b" t="t" l="l"/>
            <a:pathLst>
              <a:path h="2845644" w="2518395">
                <a:moveTo>
                  <a:pt x="0" y="0"/>
                </a:moveTo>
                <a:lnTo>
                  <a:pt x="2518395" y="0"/>
                </a:lnTo>
                <a:lnTo>
                  <a:pt x="2518395" y="2845644"/>
                </a:lnTo>
                <a:lnTo>
                  <a:pt x="0" y="2845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517191">
            <a:off x="2857988" y="2024271"/>
            <a:ext cx="2122454" cy="2398254"/>
          </a:xfrm>
          <a:custGeom>
            <a:avLst/>
            <a:gdLst/>
            <a:ahLst/>
            <a:cxnLst/>
            <a:rect r="r" b="b" t="t" l="l"/>
            <a:pathLst>
              <a:path h="2398254" w="2122454">
                <a:moveTo>
                  <a:pt x="0" y="0"/>
                </a:moveTo>
                <a:lnTo>
                  <a:pt x="2122454" y="0"/>
                </a:lnTo>
                <a:lnTo>
                  <a:pt x="2122454" y="2398254"/>
                </a:lnTo>
                <a:lnTo>
                  <a:pt x="0" y="23982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4051549" y="4786042"/>
            <a:ext cx="9770267" cy="1719285"/>
          </a:xfrm>
          <a:prstGeom prst="rect">
            <a:avLst/>
          </a:prstGeom>
        </p:spPr>
        <p:txBody>
          <a:bodyPr anchor="t" rtlCol="false" tIns="0" lIns="0" bIns="0" rIns="0">
            <a:spAutoFit/>
          </a:bodyPr>
          <a:lstStyle/>
          <a:p>
            <a:pPr algn="ctr">
              <a:lnSpc>
                <a:spcPts val="12438"/>
              </a:lnSpc>
            </a:pPr>
            <a:r>
              <a:rPr lang="en-US" sz="13821" spc="953">
                <a:solidFill>
                  <a:srgbClr val="39637B"/>
                </a:solidFill>
                <a:latin typeface="Sweet Apricot"/>
                <a:ea typeface="Sweet Apricot"/>
                <a:cs typeface="Sweet Apricot"/>
                <a:sym typeface="Sweet Apricot"/>
              </a:rPr>
              <a:t>SUCCES!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grpSp>
        <p:nvGrpSpPr>
          <p:cNvPr name="Group 2" id="2"/>
          <p:cNvGrpSpPr/>
          <p:nvPr/>
        </p:nvGrpSpPr>
        <p:grpSpPr>
          <a:xfrm rot="0">
            <a:off x="1491499" y="5868945"/>
            <a:ext cx="6168530" cy="1362439"/>
            <a:chOff x="0" y="0"/>
            <a:chExt cx="1746532" cy="385755"/>
          </a:xfrm>
        </p:grpSpPr>
        <p:sp>
          <p:nvSpPr>
            <p:cNvPr name="Freeform 3" id="3"/>
            <p:cNvSpPr/>
            <p:nvPr/>
          </p:nvSpPr>
          <p:spPr>
            <a:xfrm flipH="false" flipV="false" rot="0">
              <a:off x="0" y="0"/>
              <a:ext cx="1746532" cy="385755"/>
            </a:xfrm>
            <a:custGeom>
              <a:avLst/>
              <a:gdLst/>
              <a:ahLst/>
              <a:cxnLst/>
              <a:rect r="r" b="b" t="t" l="l"/>
              <a:pathLst>
                <a:path h="385755" w="1746532">
                  <a:moveTo>
                    <a:pt x="64008" y="0"/>
                  </a:moveTo>
                  <a:lnTo>
                    <a:pt x="1682523" y="0"/>
                  </a:lnTo>
                  <a:cubicBezTo>
                    <a:pt x="1717874" y="0"/>
                    <a:pt x="1746532" y="28658"/>
                    <a:pt x="1746532" y="64008"/>
                  </a:cubicBezTo>
                  <a:lnTo>
                    <a:pt x="1746532" y="321747"/>
                  </a:lnTo>
                  <a:cubicBezTo>
                    <a:pt x="1746532" y="357098"/>
                    <a:pt x="1717874" y="385755"/>
                    <a:pt x="1682523" y="385755"/>
                  </a:cubicBezTo>
                  <a:lnTo>
                    <a:pt x="64008" y="385755"/>
                  </a:lnTo>
                  <a:cubicBezTo>
                    <a:pt x="47032" y="385755"/>
                    <a:pt x="30752" y="379011"/>
                    <a:pt x="18748" y="367008"/>
                  </a:cubicBezTo>
                  <a:cubicBezTo>
                    <a:pt x="6744" y="355004"/>
                    <a:pt x="0" y="338723"/>
                    <a:pt x="0" y="321747"/>
                  </a:cubicBezTo>
                  <a:lnTo>
                    <a:pt x="0" y="64008"/>
                  </a:lnTo>
                  <a:cubicBezTo>
                    <a:pt x="0" y="28658"/>
                    <a:pt x="28658" y="0"/>
                    <a:pt x="64008" y="0"/>
                  </a:cubicBezTo>
                  <a:close/>
                </a:path>
              </a:pathLst>
            </a:custGeom>
            <a:solidFill>
              <a:srgbClr val="FFFFFF"/>
            </a:solidFill>
          </p:spPr>
        </p:sp>
        <p:sp>
          <p:nvSpPr>
            <p:cNvPr name="TextBox 4" id="4"/>
            <p:cNvSpPr txBox="true"/>
            <p:nvPr/>
          </p:nvSpPr>
          <p:spPr>
            <a:xfrm>
              <a:off x="0" y="-104775"/>
              <a:ext cx="1746532" cy="490530"/>
            </a:xfrm>
            <a:prstGeom prst="rect">
              <a:avLst/>
            </a:prstGeom>
          </p:spPr>
          <p:txBody>
            <a:bodyPr anchor="ctr" rtlCol="false" tIns="50800" lIns="50800" bIns="50800" rIns="50800"/>
            <a:lstStyle/>
            <a:p>
              <a:pPr algn="ctr">
                <a:lnSpc>
                  <a:spcPts val="7279"/>
                </a:lnSpc>
              </a:pPr>
              <a:r>
                <a:rPr lang="en-US" b="true" sz="5199">
                  <a:solidFill>
                    <a:srgbClr val="39637B"/>
                  </a:solidFill>
                  <a:latin typeface="Cabin Sketch Bold"/>
                  <a:ea typeface="Cabin Sketch Bold"/>
                  <a:cs typeface="Cabin Sketch Bold"/>
                  <a:sym typeface="Cabin Sketch Bold"/>
                </a:rPr>
                <a:t>TERUG IN DE KLAS</a:t>
              </a:r>
            </a:p>
          </p:txBody>
        </p:sp>
      </p:grpSp>
      <p:sp>
        <p:nvSpPr>
          <p:cNvPr name="TextBox 5" id="5"/>
          <p:cNvSpPr txBox="true"/>
          <p:nvPr/>
        </p:nvSpPr>
        <p:spPr>
          <a:xfrm rot="0">
            <a:off x="1491499" y="1876425"/>
            <a:ext cx="10567692" cy="1546767"/>
          </a:xfrm>
          <a:prstGeom prst="rect">
            <a:avLst/>
          </a:prstGeom>
        </p:spPr>
        <p:txBody>
          <a:bodyPr anchor="t" rtlCol="false" tIns="0" lIns="0" bIns="0" rIns="0">
            <a:spAutoFit/>
          </a:bodyPr>
          <a:lstStyle/>
          <a:p>
            <a:pPr algn="l">
              <a:lnSpc>
                <a:spcPts val="10919"/>
              </a:lnSpc>
            </a:pPr>
            <a:r>
              <a:rPr lang="en-US" sz="12998" spc="896">
                <a:solidFill>
                  <a:srgbClr val="39637B"/>
                </a:solidFill>
                <a:latin typeface="Sweet Apricot"/>
                <a:ea typeface="Sweet Apricot"/>
                <a:cs typeface="Sweet Apricot"/>
                <a:sym typeface="Sweet Apricot"/>
              </a:rPr>
              <a:t>LESKOFFER</a:t>
            </a:r>
          </a:p>
        </p:txBody>
      </p:sp>
      <p:sp>
        <p:nvSpPr>
          <p:cNvPr name="TextBox 6" id="6"/>
          <p:cNvSpPr txBox="true"/>
          <p:nvPr/>
        </p:nvSpPr>
        <p:spPr>
          <a:xfrm rot="0">
            <a:off x="1491499" y="3454567"/>
            <a:ext cx="14861112" cy="1893530"/>
          </a:xfrm>
          <a:prstGeom prst="rect">
            <a:avLst/>
          </a:prstGeom>
        </p:spPr>
        <p:txBody>
          <a:bodyPr anchor="t" rtlCol="false" tIns="0" lIns="0" bIns="0" rIns="0">
            <a:spAutoFit/>
          </a:bodyPr>
          <a:lstStyle/>
          <a:p>
            <a:pPr algn="l">
              <a:lnSpc>
                <a:spcPts val="13438"/>
              </a:lnSpc>
            </a:pPr>
            <a:r>
              <a:rPr lang="en-US" sz="15998" spc="1103">
                <a:solidFill>
                  <a:srgbClr val="39637B"/>
                </a:solidFill>
                <a:latin typeface="Sweet Apricot"/>
                <a:ea typeface="Sweet Apricot"/>
                <a:cs typeface="Sweet Apricot"/>
                <a:sym typeface="Sweet Apricot"/>
              </a:rPr>
              <a:t>OPWARMING</a:t>
            </a:r>
          </a:p>
        </p:txBody>
      </p:sp>
      <p:grpSp>
        <p:nvGrpSpPr>
          <p:cNvPr name="Group 7" id="7"/>
          <p:cNvGrpSpPr/>
          <p:nvPr/>
        </p:nvGrpSpPr>
        <p:grpSpPr>
          <a:xfrm rot="0">
            <a:off x="11656057" y="5281421"/>
            <a:ext cx="1397065" cy="4696017"/>
            <a:chOff x="0" y="0"/>
            <a:chExt cx="1862754" cy="6261356"/>
          </a:xfrm>
        </p:grpSpPr>
        <p:sp>
          <p:nvSpPr>
            <p:cNvPr name="Freeform 8" id="8"/>
            <p:cNvSpPr/>
            <p:nvPr/>
          </p:nvSpPr>
          <p:spPr>
            <a:xfrm flipH="false" flipV="false" rot="0">
              <a:off x="0" y="0"/>
              <a:ext cx="1267285" cy="6261356"/>
            </a:xfrm>
            <a:custGeom>
              <a:avLst/>
              <a:gdLst/>
              <a:ahLst/>
              <a:cxnLst/>
              <a:rect r="r" b="b" t="t" l="l"/>
              <a:pathLst>
                <a:path h="6261356" w="1267285">
                  <a:moveTo>
                    <a:pt x="0" y="0"/>
                  </a:moveTo>
                  <a:lnTo>
                    <a:pt x="1267285" y="0"/>
                  </a:lnTo>
                  <a:lnTo>
                    <a:pt x="1267285" y="6261356"/>
                  </a:lnTo>
                  <a:lnTo>
                    <a:pt x="0" y="6261356"/>
                  </a:lnTo>
                  <a:lnTo>
                    <a:pt x="0" y="0"/>
                  </a:lnTo>
                  <a:close/>
                </a:path>
              </a:pathLst>
            </a:custGeom>
            <a:blipFill>
              <a:blip r:embed="rId2">
                <a:extLst>
                  <a:ext uri="{96DAC541-7B7A-43D3-8B79-37D633B846F1}">
                    <asvg:svgBlip xmlns:asvg="http://schemas.microsoft.com/office/drawing/2016/SVG/main" r:embed="rId3"/>
                  </a:ext>
                </a:extLst>
              </a:blip>
              <a:stretch>
                <a:fillRect l="0" t="0" r="-46987" b="0"/>
              </a:stretch>
            </a:blipFill>
          </p:spPr>
        </p:sp>
        <p:sp>
          <p:nvSpPr>
            <p:cNvPr name="Freeform 9" id="9"/>
            <p:cNvSpPr/>
            <p:nvPr/>
          </p:nvSpPr>
          <p:spPr>
            <a:xfrm flipH="false" flipV="false" rot="0">
              <a:off x="484598" y="2665753"/>
              <a:ext cx="642504" cy="929851"/>
            </a:xfrm>
            <a:custGeom>
              <a:avLst/>
              <a:gdLst/>
              <a:ahLst/>
              <a:cxnLst/>
              <a:rect r="r" b="b" t="t" l="l"/>
              <a:pathLst>
                <a:path h="929851" w="642504">
                  <a:moveTo>
                    <a:pt x="0" y="0"/>
                  </a:moveTo>
                  <a:lnTo>
                    <a:pt x="642504" y="0"/>
                  </a:lnTo>
                  <a:lnTo>
                    <a:pt x="642504" y="929851"/>
                  </a:lnTo>
                  <a:lnTo>
                    <a:pt x="0" y="929851"/>
                  </a:lnTo>
                  <a:lnTo>
                    <a:pt x="0" y="0"/>
                  </a:lnTo>
                  <a:close/>
                </a:path>
              </a:pathLst>
            </a:custGeom>
            <a:blipFill>
              <a:blip r:embed="rId4">
                <a:extLst>
                  <a:ext uri="{96DAC541-7B7A-43D3-8B79-37D633B846F1}">
                    <asvg:svgBlip xmlns:asvg="http://schemas.microsoft.com/office/drawing/2016/SVG/main" r:embed="rId5"/>
                  </a:ext>
                </a:extLst>
              </a:blip>
              <a:stretch>
                <a:fillRect l="-75423" t="-424829" r="-114497" b="-148542"/>
              </a:stretch>
            </a:blipFill>
          </p:spPr>
        </p:sp>
        <p:sp>
          <p:nvSpPr>
            <p:cNvPr name="Freeform 10" id="10"/>
            <p:cNvSpPr/>
            <p:nvPr/>
          </p:nvSpPr>
          <p:spPr>
            <a:xfrm flipH="false" flipV="false" rot="0">
              <a:off x="484598" y="3693281"/>
              <a:ext cx="607458" cy="654186"/>
            </a:xfrm>
            <a:custGeom>
              <a:avLst/>
              <a:gdLst/>
              <a:ahLst/>
              <a:cxnLst/>
              <a:rect r="r" b="b" t="t" l="l"/>
              <a:pathLst>
                <a:path h="654186" w="607458">
                  <a:moveTo>
                    <a:pt x="0" y="0"/>
                  </a:moveTo>
                  <a:lnTo>
                    <a:pt x="607458" y="0"/>
                  </a:lnTo>
                  <a:lnTo>
                    <a:pt x="607458" y="654186"/>
                  </a:lnTo>
                  <a:lnTo>
                    <a:pt x="0" y="654186"/>
                  </a:lnTo>
                  <a:lnTo>
                    <a:pt x="0" y="0"/>
                  </a:lnTo>
                  <a:close/>
                </a:path>
              </a:pathLst>
            </a:custGeom>
            <a:blipFill>
              <a:blip r:embed="rId4">
                <a:extLst>
                  <a:ext uri="{96DAC541-7B7A-43D3-8B79-37D633B846F1}">
                    <asvg:svgBlip xmlns:asvg="http://schemas.microsoft.com/office/drawing/2016/SVG/main" r:embed="rId5"/>
                  </a:ext>
                </a:extLst>
              </a:blip>
              <a:stretch>
                <a:fillRect l="-79774" t="-647443" r="-126872" b="-209678"/>
              </a:stretch>
            </a:blipFill>
          </p:spPr>
        </p:sp>
        <p:sp>
          <p:nvSpPr>
            <p:cNvPr name="Freeform 11" id="11"/>
            <p:cNvSpPr/>
            <p:nvPr/>
          </p:nvSpPr>
          <p:spPr>
            <a:xfrm flipH="false" flipV="false" rot="0">
              <a:off x="484598" y="3291889"/>
              <a:ext cx="607458" cy="654186"/>
            </a:xfrm>
            <a:custGeom>
              <a:avLst/>
              <a:gdLst/>
              <a:ahLst/>
              <a:cxnLst/>
              <a:rect r="r" b="b" t="t" l="l"/>
              <a:pathLst>
                <a:path h="654186" w="607458">
                  <a:moveTo>
                    <a:pt x="0" y="0"/>
                  </a:moveTo>
                  <a:lnTo>
                    <a:pt x="607458" y="0"/>
                  </a:lnTo>
                  <a:lnTo>
                    <a:pt x="607458" y="654186"/>
                  </a:lnTo>
                  <a:lnTo>
                    <a:pt x="0" y="654186"/>
                  </a:lnTo>
                  <a:lnTo>
                    <a:pt x="0" y="0"/>
                  </a:lnTo>
                  <a:close/>
                </a:path>
              </a:pathLst>
            </a:custGeom>
            <a:blipFill>
              <a:blip r:embed="rId4">
                <a:extLst>
                  <a:ext uri="{96DAC541-7B7A-43D3-8B79-37D633B846F1}">
                    <asvg:svgBlip xmlns:asvg="http://schemas.microsoft.com/office/drawing/2016/SVG/main" r:embed="rId5"/>
                  </a:ext>
                </a:extLst>
              </a:blip>
              <a:stretch>
                <a:fillRect l="-79774" t="-647443" r="-126872" b="-209678"/>
              </a:stretch>
            </a:blipFill>
          </p:spPr>
        </p:sp>
        <p:sp>
          <p:nvSpPr>
            <p:cNvPr name="Freeform 12" id="12"/>
            <p:cNvSpPr/>
            <p:nvPr/>
          </p:nvSpPr>
          <p:spPr>
            <a:xfrm flipH="false" flipV="false" rot="0">
              <a:off x="414507" y="4569423"/>
              <a:ext cx="1448247" cy="1691934"/>
            </a:xfrm>
            <a:custGeom>
              <a:avLst/>
              <a:gdLst/>
              <a:ahLst/>
              <a:cxnLst/>
              <a:rect r="r" b="b" t="t" l="l"/>
              <a:pathLst>
                <a:path h="1691934" w="1448247">
                  <a:moveTo>
                    <a:pt x="0" y="0"/>
                  </a:moveTo>
                  <a:lnTo>
                    <a:pt x="1448247" y="0"/>
                  </a:lnTo>
                  <a:lnTo>
                    <a:pt x="1448247" y="1691933"/>
                  </a:lnTo>
                  <a:lnTo>
                    <a:pt x="0" y="1691933"/>
                  </a:lnTo>
                  <a:lnTo>
                    <a:pt x="0" y="0"/>
                  </a:lnTo>
                  <a:close/>
                </a:path>
              </a:pathLst>
            </a:custGeom>
            <a:blipFill>
              <a:blip r:embed="rId2">
                <a:extLst>
                  <a:ext uri="{96DAC541-7B7A-43D3-8B79-37D633B846F1}">
                    <asvg:svgBlip xmlns:asvg="http://schemas.microsoft.com/office/drawing/2016/SVG/main" r:embed="rId3"/>
                  </a:ext>
                </a:extLst>
              </a:blip>
              <a:stretch>
                <a:fillRect l="-28621" t="-270071" r="0" b="0"/>
              </a:stretch>
            </a:blipFill>
          </p:spPr>
        </p:sp>
        <p:sp>
          <p:nvSpPr>
            <p:cNvPr name="Freeform 13" id="13"/>
            <p:cNvSpPr/>
            <p:nvPr/>
          </p:nvSpPr>
          <p:spPr>
            <a:xfrm flipH="false" flipV="false" rot="0">
              <a:off x="1325694" y="1418379"/>
              <a:ext cx="537059" cy="3424598"/>
            </a:xfrm>
            <a:custGeom>
              <a:avLst/>
              <a:gdLst/>
              <a:ahLst/>
              <a:cxnLst/>
              <a:rect r="r" b="b" t="t" l="l"/>
              <a:pathLst>
                <a:path h="3424598" w="537059">
                  <a:moveTo>
                    <a:pt x="0" y="0"/>
                  </a:moveTo>
                  <a:lnTo>
                    <a:pt x="537060" y="0"/>
                  </a:lnTo>
                  <a:lnTo>
                    <a:pt x="537060" y="3424598"/>
                  </a:lnTo>
                  <a:lnTo>
                    <a:pt x="0" y="3424598"/>
                  </a:lnTo>
                  <a:lnTo>
                    <a:pt x="0" y="0"/>
                  </a:lnTo>
                  <a:close/>
                </a:path>
              </a:pathLst>
            </a:custGeom>
            <a:blipFill>
              <a:blip r:embed="rId2">
                <a:extLst>
                  <a:ext uri="{96DAC541-7B7A-43D3-8B79-37D633B846F1}">
                    <asvg:svgBlip xmlns:asvg="http://schemas.microsoft.com/office/drawing/2016/SVG/main" r:embed="rId3"/>
                  </a:ext>
                </a:extLst>
              </a:blip>
              <a:stretch>
                <a:fillRect l="-246843" t="0" r="0" b="-82834"/>
              </a:stretch>
            </a:blipFill>
          </p:spPr>
        </p:sp>
        <p:sp>
          <p:nvSpPr>
            <p:cNvPr name="Freeform 14" id="14"/>
            <p:cNvSpPr/>
            <p:nvPr/>
          </p:nvSpPr>
          <p:spPr>
            <a:xfrm flipH="false" flipV="false" rot="0">
              <a:off x="1325694" y="13487"/>
              <a:ext cx="537059" cy="1740601"/>
            </a:xfrm>
            <a:custGeom>
              <a:avLst/>
              <a:gdLst/>
              <a:ahLst/>
              <a:cxnLst/>
              <a:rect r="r" b="b" t="t" l="l"/>
              <a:pathLst>
                <a:path h="1740601" w="537059">
                  <a:moveTo>
                    <a:pt x="0" y="0"/>
                  </a:moveTo>
                  <a:lnTo>
                    <a:pt x="537060" y="0"/>
                  </a:lnTo>
                  <a:lnTo>
                    <a:pt x="537060" y="1740601"/>
                  </a:lnTo>
                  <a:lnTo>
                    <a:pt x="0" y="1740601"/>
                  </a:lnTo>
                  <a:lnTo>
                    <a:pt x="0" y="0"/>
                  </a:lnTo>
                  <a:close/>
                </a:path>
              </a:pathLst>
            </a:custGeom>
            <a:blipFill>
              <a:blip r:embed="rId2">
                <a:extLst>
                  <a:ext uri="{96DAC541-7B7A-43D3-8B79-37D633B846F1}">
                    <asvg:svgBlip xmlns:asvg="http://schemas.microsoft.com/office/drawing/2016/SVG/main" r:embed="rId3"/>
                  </a:ext>
                </a:extLst>
              </a:blip>
              <a:stretch>
                <a:fillRect l="-246843" t="-40546" r="0" b="-219177"/>
              </a:stretch>
            </a:blipFill>
          </p:spPr>
        </p:sp>
      </p:grpSp>
      <p:sp>
        <p:nvSpPr>
          <p:cNvPr name="Freeform 15" id="15"/>
          <p:cNvSpPr/>
          <p:nvPr/>
        </p:nvSpPr>
        <p:spPr>
          <a:xfrm flipH="false" flipV="false" rot="0">
            <a:off x="13289998" y="5640310"/>
            <a:ext cx="3309052" cy="3309052"/>
          </a:xfrm>
          <a:custGeom>
            <a:avLst/>
            <a:gdLst/>
            <a:ahLst/>
            <a:cxnLst/>
            <a:rect r="r" b="b" t="t" l="l"/>
            <a:pathLst>
              <a:path h="3309052" w="3309052">
                <a:moveTo>
                  <a:pt x="0" y="0"/>
                </a:moveTo>
                <a:lnTo>
                  <a:pt x="3309052" y="0"/>
                </a:lnTo>
                <a:lnTo>
                  <a:pt x="3309052" y="3309052"/>
                </a:lnTo>
                <a:lnTo>
                  <a:pt x="0" y="33090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162050"/>
            <a:ext cx="10289899" cy="981075"/>
          </a:xfrm>
          <a:prstGeom prst="rect">
            <a:avLst/>
          </a:prstGeom>
        </p:spPr>
        <p:txBody>
          <a:bodyPr anchor="t" rtlCol="false" tIns="0" lIns="0" bIns="0" rIns="0">
            <a:spAutoFit/>
          </a:bodyPr>
          <a:lstStyle/>
          <a:p>
            <a:pPr algn="l">
              <a:lnSpc>
                <a:spcPts val="7200"/>
              </a:lnSpc>
            </a:pPr>
            <a:r>
              <a:rPr lang="en-US" sz="7500" spc="322">
                <a:solidFill>
                  <a:srgbClr val="39637B"/>
                </a:solidFill>
                <a:latin typeface="Sweet Apricot"/>
                <a:ea typeface="Sweet Apricot"/>
                <a:cs typeface="Sweet Apricot"/>
                <a:sym typeface="Sweet Apricot"/>
              </a:rPr>
              <a:t>GEMETEN TEMPERATUREN</a:t>
            </a:r>
          </a:p>
        </p:txBody>
      </p:sp>
      <p:sp>
        <p:nvSpPr>
          <p:cNvPr name="TextBox 3" id="3"/>
          <p:cNvSpPr txBox="true"/>
          <p:nvPr/>
        </p:nvSpPr>
        <p:spPr>
          <a:xfrm rot="0">
            <a:off x="4654283" y="4908571"/>
            <a:ext cx="8979433" cy="422232"/>
          </a:xfrm>
          <a:prstGeom prst="rect">
            <a:avLst/>
          </a:prstGeom>
        </p:spPr>
        <p:txBody>
          <a:bodyPr anchor="t" rtlCol="false" tIns="0" lIns="0" bIns="0" rIns="0">
            <a:spAutoFit/>
          </a:bodyPr>
          <a:lstStyle/>
          <a:p>
            <a:pPr algn="ctr">
              <a:lnSpc>
                <a:spcPts val="3499"/>
              </a:lnSpc>
            </a:pPr>
            <a:r>
              <a:rPr lang="en-US" sz="2499" u="sng">
                <a:solidFill>
                  <a:srgbClr val="39637B"/>
                </a:solidFill>
                <a:latin typeface="Open Sans"/>
                <a:ea typeface="Open Sans"/>
                <a:cs typeface="Open Sans"/>
                <a:sym typeface="Open Sans"/>
                <a:hlinkClick r:id="rId2" tooltip="https://experience.arcgis.com/experience/d6d1b042b71a455fb128647a9aa53e63/"/>
              </a:rPr>
              <a:t>Klik hier om naar het dashboard met jullie resultaten te gaan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false" flipV="false" rot="0">
            <a:off x="2733038" y="1717277"/>
            <a:ext cx="11932318" cy="7248883"/>
          </a:xfrm>
          <a:custGeom>
            <a:avLst/>
            <a:gdLst/>
            <a:ahLst/>
            <a:cxnLst/>
            <a:rect r="r" b="b" t="t" l="l"/>
            <a:pathLst>
              <a:path h="7248883" w="11932318">
                <a:moveTo>
                  <a:pt x="0" y="0"/>
                </a:moveTo>
                <a:lnTo>
                  <a:pt x="11932318" y="0"/>
                </a:lnTo>
                <a:lnTo>
                  <a:pt x="11932318" y="7248883"/>
                </a:lnTo>
                <a:lnTo>
                  <a:pt x="0" y="72488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31038">
            <a:off x="12400903" y="5774674"/>
            <a:ext cx="3490379" cy="3943931"/>
          </a:xfrm>
          <a:custGeom>
            <a:avLst/>
            <a:gdLst/>
            <a:ahLst/>
            <a:cxnLst/>
            <a:rect r="r" b="b" t="t" l="l"/>
            <a:pathLst>
              <a:path h="3943931" w="3490379">
                <a:moveTo>
                  <a:pt x="0" y="0"/>
                </a:moveTo>
                <a:lnTo>
                  <a:pt x="3490379" y="0"/>
                </a:lnTo>
                <a:lnTo>
                  <a:pt x="3490379" y="3943931"/>
                </a:lnTo>
                <a:lnTo>
                  <a:pt x="0" y="394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31038">
            <a:off x="4335165" y="524213"/>
            <a:ext cx="2518395" cy="2845644"/>
          </a:xfrm>
          <a:custGeom>
            <a:avLst/>
            <a:gdLst/>
            <a:ahLst/>
            <a:cxnLst/>
            <a:rect r="r" b="b" t="t" l="l"/>
            <a:pathLst>
              <a:path h="2845644" w="2518395">
                <a:moveTo>
                  <a:pt x="0" y="0"/>
                </a:moveTo>
                <a:lnTo>
                  <a:pt x="2518395" y="0"/>
                </a:lnTo>
                <a:lnTo>
                  <a:pt x="2518395" y="2845644"/>
                </a:lnTo>
                <a:lnTo>
                  <a:pt x="0" y="2845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517191">
            <a:off x="2382941" y="1576268"/>
            <a:ext cx="2122454" cy="2398254"/>
          </a:xfrm>
          <a:custGeom>
            <a:avLst/>
            <a:gdLst/>
            <a:ahLst/>
            <a:cxnLst/>
            <a:rect r="r" b="b" t="t" l="l"/>
            <a:pathLst>
              <a:path h="2398254" w="2122454">
                <a:moveTo>
                  <a:pt x="0" y="0"/>
                </a:moveTo>
                <a:lnTo>
                  <a:pt x="2122455" y="0"/>
                </a:lnTo>
                <a:lnTo>
                  <a:pt x="2122455" y="2398254"/>
                </a:lnTo>
                <a:lnTo>
                  <a:pt x="0" y="23982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3808733" y="4274919"/>
            <a:ext cx="9780928" cy="2305050"/>
          </a:xfrm>
          <a:prstGeom prst="rect">
            <a:avLst/>
          </a:prstGeom>
        </p:spPr>
        <p:txBody>
          <a:bodyPr anchor="t" rtlCol="false" tIns="0" lIns="0" bIns="0" rIns="0">
            <a:spAutoFit/>
          </a:bodyPr>
          <a:lstStyle/>
          <a:p>
            <a:pPr algn="ctr">
              <a:lnSpc>
                <a:spcPts val="5850"/>
              </a:lnSpc>
            </a:pPr>
            <a:r>
              <a:rPr lang="en-US" b="true" sz="6500" spc="448">
                <a:solidFill>
                  <a:srgbClr val="39637B"/>
                </a:solidFill>
                <a:latin typeface="Cabin Sketch Bold"/>
                <a:ea typeface="Cabin Sketch Bold"/>
                <a:cs typeface="Cabin Sketch Bold"/>
                <a:sym typeface="Cabin Sketch Bold"/>
              </a:rPr>
              <a:t>WAT IS DE HOOGST GEMETEN TEMPERATUUR?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false" flipV="false" rot="0">
            <a:off x="2733038" y="1717277"/>
            <a:ext cx="11932318" cy="7248883"/>
          </a:xfrm>
          <a:custGeom>
            <a:avLst/>
            <a:gdLst/>
            <a:ahLst/>
            <a:cxnLst/>
            <a:rect r="r" b="b" t="t" l="l"/>
            <a:pathLst>
              <a:path h="7248883" w="11932318">
                <a:moveTo>
                  <a:pt x="0" y="0"/>
                </a:moveTo>
                <a:lnTo>
                  <a:pt x="11932318" y="0"/>
                </a:lnTo>
                <a:lnTo>
                  <a:pt x="11932318" y="7248883"/>
                </a:lnTo>
                <a:lnTo>
                  <a:pt x="0" y="72488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31038">
            <a:off x="12400903" y="5774674"/>
            <a:ext cx="3490379" cy="3943931"/>
          </a:xfrm>
          <a:custGeom>
            <a:avLst/>
            <a:gdLst/>
            <a:ahLst/>
            <a:cxnLst/>
            <a:rect r="r" b="b" t="t" l="l"/>
            <a:pathLst>
              <a:path h="3943931" w="3490379">
                <a:moveTo>
                  <a:pt x="0" y="0"/>
                </a:moveTo>
                <a:lnTo>
                  <a:pt x="3490379" y="0"/>
                </a:lnTo>
                <a:lnTo>
                  <a:pt x="3490379" y="3943931"/>
                </a:lnTo>
                <a:lnTo>
                  <a:pt x="0" y="394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31038">
            <a:off x="4335165" y="524213"/>
            <a:ext cx="2518395" cy="2845644"/>
          </a:xfrm>
          <a:custGeom>
            <a:avLst/>
            <a:gdLst/>
            <a:ahLst/>
            <a:cxnLst/>
            <a:rect r="r" b="b" t="t" l="l"/>
            <a:pathLst>
              <a:path h="2845644" w="2518395">
                <a:moveTo>
                  <a:pt x="0" y="0"/>
                </a:moveTo>
                <a:lnTo>
                  <a:pt x="2518395" y="0"/>
                </a:lnTo>
                <a:lnTo>
                  <a:pt x="2518395" y="2845644"/>
                </a:lnTo>
                <a:lnTo>
                  <a:pt x="0" y="2845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517191">
            <a:off x="2382941" y="1576268"/>
            <a:ext cx="2122454" cy="2398254"/>
          </a:xfrm>
          <a:custGeom>
            <a:avLst/>
            <a:gdLst/>
            <a:ahLst/>
            <a:cxnLst/>
            <a:rect r="r" b="b" t="t" l="l"/>
            <a:pathLst>
              <a:path h="2398254" w="2122454">
                <a:moveTo>
                  <a:pt x="0" y="0"/>
                </a:moveTo>
                <a:lnTo>
                  <a:pt x="2122455" y="0"/>
                </a:lnTo>
                <a:lnTo>
                  <a:pt x="2122455" y="2398254"/>
                </a:lnTo>
                <a:lnTo>
                  <a:pt x="0" y="23982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3808733" y="4274919"/>
            <a:ext cx="9780928" cy="2305050"/>
          </a:xfrm>
          <a:prstGeom prst="rect">
            <a:avLst/>
          </a:prstGeom>
        </p:spPr>
        <p:txBody>
          <a:bodyPr anchor="t" rtlCol="false" tIns="0" lIns="0" bIns="0" rIns="0">
            <a:spAutoFit/>
          </a:bodyPr>
          <a:lstStyle/>
          <a:p>
            <a:pPr algn="ctr">
              <a:lnSpc>
                <a:spcPts val="5850"/>
              </a:lnSpc>
            </a:pPr>
            <a:r>
              <a:rPr lang="en-US" b="true" sz="6500" spc="448">
                <a:solidFill>
                  <a:srgbClr val="39637B"/>
                </a:solidFill>
                <a:latin typeface="Cabin Sketch Bold"/>
                <a:ea typeface="Cabin Sketch Bold"/>
                <a:cs typeface="Cabin Sketch Bold"/>
                <a:sym typeface="Cabin Sketch Bold"/>
              </a:rPr>
              <a:t>WAT IS DE LAAGST GEMETEN TEMPERATUUR?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false" flipV="false" rot="0">
            <a:off x="2733038" y="1717277"/>
            <a:ext cx="11932318" cy="7248883"/>
          </a:xfrm>
          <a:custGeom>
            <a:avLst/>
            <a:gdLst/>
            <a:ahLst/>
            <a:cxnLst/>
            <a:rect r="r" b="b" t="t" l="l"/>
            <a:pathLst>
              <a:path h="7248883" w="11932318">
                <a:moveTo>
                  <a:pt x="0" y="0"/>
                </a:moveTo>
                <a:lnTo>
                  <a:pt x="11932318" y="0"/>
                </a:lnTo>
                <a:lnTo>
                  <a:pt x="11932318" y="7248883"/>
                </a:lnTo>
                <a:lnTo>
                  <a:pt x="0" y="72488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31038">
            <a:off x="12400903" y="5774674"/>
            <a:ext cx="3490379" cy="3943931"/>
          </a:xfrm>
          <a:custGeom>
            <a:avLst/>
            <a:gdLst/>
            <a:ahLst/>
            <a:cxnLst/>
            <a:rect r="r" b="b" t="t" l="l"/>
            <a:pathLst>
              <a:path h="3943931" w="3490379">
                <a:moveTo>
                  <a:pt x="0" y="0"/>
                </a:moveTo>
                <a:lnTo>
                  <a:pt x="3490379" y="0"/>
                </a:lnTo>
                <a:lnTo>
                  <a:pt x="3490379" y="3943931"/>
                </a:lnTo>
                <a:lnTo>
                  <a:pt x="0" y="394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31038">
            <a:off x="4335165" y="524213"/>
            <a:ext cx="2518395" cy="2845644"/>
          </a:xfrm>
          <a:custGeom>
            <a:avLst/>
            <a:gdLst/>
            <a:ahLst/>
            <a:cxnLst/>
            <a:rect r="r" b="b" t="t" l="l"/>
            <a:pathLst>
              <a:path h="2845644" w="2518395">
                <a:moveTo>
                  <a:pt x="0" y="0"/>
                </a:moveTo>
                <a:lnTo>
                  <a:pt x="2518395" y="0"/>
                </a:lnTo>
                <a:lnTo>
                  <a:pt x="2518395" y="2845644"/>
                </a:lnTo>
                <a:lnTo>
                  <a:pt x="0" y="2845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517191">
            <a:off x="2382941" y="1576268"/>
            <a:ext cx="2122454" cy="2398254"/>
          </a:xfrm>
          <a:custGeom>
            <a:avLst/>
            <a:gdLst/>
            <a:ahLst/>
            <a:cxnLst/>
            <a:rect r="r" b="b" t="t" l="l"/>
            <a:pathLst>
              <a:path h="2398254" w="2122454">
                <a:moveTo>
                  <a:pt x="0" y="0"/>
                </a:moveTo>
                <a:lnTo>
                  <a:pt x="2122455" y="0"/>
                </a:lnTo>
                <a:lnTo>
                  <a:pt x="2122455" y="2398254"/>
                </a:lnTo>
                <a:lnTo>
                  <a:pt x="0" y="23982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3808733" y="4448175"/>
            <a:ext cx="9780928" cy="1562100"/>
          </a:xfrm>
          <a:prstGeom prst="rect">
            <a:avLst/>
          </a:prstGeom>
        </p:spPr>
        <p:txBody>
          <a:bodyPr anchor="t" rtlCol="false" tIns="0" lIns="0" bIns="0" rIns="0">
            <a:spAutoFit/>
          </a:bodyPr>
          <a:lstStyle/>
          <a:p>
            <a:pPr algn="ctr">
              <a:lnSpc>
                <a:spcPts val="5850"/>
              </a:lnSpc>
            </a:pPr>
            <a:r>
              <a:rPr lang="en-US" b="true" sz="6500" spc="448">
                <a:solidFill>
                  <a:srgbClr val="39637B"/>
                </a:solidFill>
                <a:latin typeface="Cabin Sketch Bold"/>
                <a:ea typeface="Cabin Sketch Bold"/>
                <a:cs typeface="Cabin Sketch Bold"/>
                <a:sym typeface="Cabin Sketch Bold"/>
              </a:rPr>
              <a:t>WELKE ONDERGROND IS HET WARMSTE?</a:t>
            </a:r>
          </a:p>
        </p:txBody>
      </p:sp>
      <p:grpSp>
        <p:nvGrpSpPr>
          <p:cNvPr name="Group 7" id="7"/>
          <p:cNvGrpSpPr/>
          <p:nvPr/>
        </p:nvGrpSpPr>
        <p:grpSpPr>
          <a:xfrm rot="0">
            <a:off x="11941502" y="1190356"/>
            <a:ext cx="5447709" cy="3170078"/>
            <a:chOff x="0" y="0"/>
            <a:chExt cx="7263612" cy="4226771"/>
          </a:xfrm>
        </p:grpSpPr>
        <p:sp>
          <p:nvSpPr>
            <p:cNvPr name="Freeform 8" id="8"/>
            <p:cNvSpPr/>
            <p:nvPr/>
          </p:nvSpPr>
          <p:spPr>
            <a:xfrm flipH="false" flipV="false" rot="0">
              <a:off x="152982" y="0"/>
              <a:ext cx="6957648" cy="4226771"/>
            </a:xfrm>
            <a:custGeom>
              <a:avLst/>
              <a:gdLst/>
              <a:ahLst/>
              <a:cxnLst/>
              <a:rect r="r" b="b" t="t" l="l"/>
              <a:pathLst>
                <a:path h="4226771" w="6957648">
                  <a:moveTo>
                    <a:pt x="0" y="0"/>
                  </a:moveTo>
                  <a:lnTo>
                    <a:pt x="6957648" y="0"/>
                  </a:lnTo>
                  <a:lnTo>
                    <a:pt x="6957648" y="4226771"/>
                  </a:lnTo>
                  <a:lnTo>
                    <a:pt x="0" y="42267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0" y="1198986"/>
              <a:ext cx="7263612" cy="1981200"/>
            </a:xfrm>
            <a:prstGeom prst="rect">
              <a:avLst/>
            </a:prstGeom>
          </p:spPr>
          <p:txBody>
            <a:bodyPr anchor="t" rtlCol="false" tIns="0" lIns="0" bIns="0" rIns="0">
              <a:spAutoFit/>
            </a:bodyPr>
            <a:lstStyle/>
            <a:p>
              <a:pPr algn="ctr">
                <a:lnSpc>
                  <a:spcPts val="5400"/>
                </a:lnSpc>
              </a:pPr>
              <a:r>
                <a:rPr lang="en-US" b="true" sz="6000" spc="413">
                  <a:solidFill>
                    <a:srgbClr val="39637B"/>
                  </a:solidFill>
                  <a:latin typeface="Cabin Sketch Bold"/>
                  <a:ea typeface="Cabin Sketch Bold"/>
                  <a:cs typeface="Cabin Sketch Bold"/>
                  <a:sym typeface="Cabin Sketch Bold"/>
                </a:rPr>
                <a:t>HOE KAN DAT?</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1828800" y="1028700"/>
            <a:ext cx="1463040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false" flipV="false" rot="0">
            <a:off x="2733038" y="1717277"/>
            <a:ext cx="11932318" cy="7248883"/>
          </a:xfrm>
          <a:custGeom>
            <a:avLst/>
            <a:gdLst/>
            <a:ahLst/>
            <a:cxnLst/>
            <a:rect r="r" b="b" t="t" l="l"/>
            <a:pathLst>
              <a:path h="7248883" w="11932318">
                <a:moveTo>
                  <a:pt x="0" y="0"/>
                </a:moveTo>
                <a:lnTo>
                  <a:pt x="11932318" y="0"/>
                </a:lnTo>
                <a:lnTo>
                  <a:pt x="11932318" y="7248883"/>
                </a:lnTo>
                <a:lnTo>
                  <a:pt x="0" y="72488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31038">
            <a:off x="12400903" y="5774674"/>
            <a:ext cx="3490379" cy="3943931"/>
          </a:xfrm>
          <a:custGeom>
            <a:avLst/>
            <a:gdLst/>
            <a:ahLst/>
            <a:cxnLst/>
            <a:rect r="r" b="b" t="t" l="l"/>
            <a:pathLst>
              <a:path h="3943931" w="3490379">
                <a:moveTo>
                  <a:pt x="0" y="0"/>
                </a:moveTo>
                <a:lnTo>
                  <a:pt x="3490379" y="0"/>
                </a:lnTo>
                <a:lnTo>
                  <a:pt x="3490379" y="3943931"/>
                </a:lnTo>
                <a:lnTo>
                  <a:pt x="0" y="394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31038">
            <a:off x="4335165" y="524213"/>
            <a:ext cx="2518395" cy="2845644"/>
          </a:xfrm>
          <a:custGeom>
            <a:avLst/>
            <a:gdLst/>
            <a:ahLst/>
            <a:cxnLst/>
            <a:rect r="r" b="b" t="t" l="l"/>
            <a:pathLst>
              <a:path h="2845644" w="2518395">
                <a:moveTo>
                  <a:pt x="0" y="0"/>
                </a:moveTo>
                <a:lnTo>
                  <a:pt x="2518395" y="0"/>
                </a:lnTo>
                <a:lnTo>
                  <a:pt x="2518395" y="2845644"/>
                </a:lnTo>
                <a:lnTo>
                  <a:pt x="0" y="2845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517191">
            <a:off x="2382941" y="1576268"/>
            <a:ext cx="2122454" cy="2398254"/>
          </a:xfrm>
          <a:custGeom>
            <a:avLst/>
            <a:gdLst/>
            <a:ahLst/>
            <a:cxnLst/>
            <a:rect r="r" b="b" t="t" l="l"/>
            <a:pathLst>
              <a:path h="2398254" w="2122454">
                <a:moveTo>
                  <a:pt x="0" y="0"/>
                </a:moveTo>
                <a:lnTo>
                  <a:pt x="2122455" y="0"/>
                </a:lnTo>
                <a:lnTo>
                  <a:pt x="2122455" y="2398254"/>
                </a:lnTo>
                <a:lnTo>
                  <a:pt x="0" y="23982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3808733" y="4076700"/>
            <a:ext cx="9780928" cy="2305050"/>
          </a:xfrm>
          <a:prstGeom prst="rect">
            <a:avLst/>
          </a:prstGeom>
        </p:spPr>
        <p:txBody>
          <a:bodyPr anchor="t" rtlCol="false" tIns="0" lIns="0" bIns="0" rIns="0">
            <a:spAutoFit/>
          </a:bodyPr>
          <a:lstStyle/>
          <a:p>
            <a:pPr algn="ctr">
              <a:lnSpc>
                <a:spcPts val="5850"/>
              </a:lnSpc>
            </a:pPr>
            <a:r>
              <a:rPr lang="en-US" b="true" sz="6500" spc="448">
                <a:solidFill>
                  <a:srgbClr val="39637B"/>
                </a:solidFill>
                <a:latin typeface="Cabin Sketch Bold"/>
                <a:ea typeface="Cabin Sketch Bold"/>
                <a:cs typeface="Cabin Sketch Bold"/>
                <a:sym typeface="Cabin Sketch Bold"/>
              </a:rPr>
              <a:t>EN WELKE ONDERGROND IS HET KOELSTE?</a:t>
            </a:r>
          </a:p>
        </p:txBody>
      </p:sp>
      <p:grpSp>
        <p:nvGrpSpPr>
          <p:cNvPr name="Group 7" id="7"/>
          <p:cNvGrpSpPr/>
          <p:nvPr/>
        </p:nvGrpSpPr>
        <p:grpSpPr>
          <a:xfrm rot="0">
            <a:off x="11941502" y="1190356"/>
            <a:ext cx="5447709" cy="3170078"/>
            <a:chOff x="0" y="0"/>
            <a:chExt cx="7263612" cy="4226771"/>
          </a:xfrm>
        </p:grpSpPr>
        <p:sp>
          <p:nvSpPr>
            <p:cNvPr name="Freeform 8" id="8"/>
            <p:cNvSpPr/>
            <p:nvPr/>
          </p:nvSpPr>
          <p:spPr>
            <a:xfrm flipH="false" flipV="false" rot="0">
              <a:off x="152982" y="0"/>
              <a:ext cx="6957648" cy="4226771"/>
            </a:xfrm>
            <a:custGeom>
              <a:avLst/>
              <a:gdLst/>
              <a:ahLst/>
              <a:cxnLst/>
              <a:rect r="r" b="b" t="t" l="l"/>
              <a:pathLst>
                <a:path h="4226771" w="6957648">
                  <a:moveTo>
                    <a:pt x="0" y="0"/>
                  </a:moveTo>
                  <a:lnTo>
                    <a:pt x="6957648" y="0"/>
                  </a:lnTo>
                  <a:lnTo>
                    <a:pt x="6957648" y="4226771"/>
                  </a:lnTo>
                  <a:lnTo>
                    <a:pt x="0" y="42267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0" y="1198986"/>
              <a:ext cx="7263612" cy="1981200"/>
            </a:xfrm>
            <a:prstGeom prst="rect">
              <a:avLst/>
            </a:prstGeom>
          </p:spPr>
          <p:txBody>
            <a:bodyPr anchor="t" rtlCol="false" tIns="0" lIns="0" bIns="0" rIns="0">
              <a:spAutoFit/>
            </a:bodyPr>
            <a:lstStyle/>
            <a:p>
              <a:pPr algn="ctr">
                <a:lnSpc>
                  <a:spcPts val="5400"/>
                </a:lnSpc>
              </a:pPr>
              <a:r>
                <a:rPr lang="en-US" b="true" sz="6000" spc="413">
                  <a:solidFill>
                    <a:srgbClr val="39637B"/>
                  </a:solidFill>
                  <a:latin typeface="Cabin Sketch Bold"/>
                  <a:ea typeface="Cabin Sketch Bold"/>
                  <a:cs typeface="Cabin Sketch Bold"/>
                  <a:sym typeface="Cabin Sketch Bold"/>
                </a:rPr>
                <a:t>HOE KAN DAT?</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false" flipV="false" rot="0">
            <a:off x="2733038" y="1717277"/>
            <a:ext cx="11932318" cy="7248883"/>
          </a:xfrm>
          <a:custGeom>
            <a:avLst/>
            <a:gdLst/>
            <a:ahLst/>
            <a:cxnLst/>
            <a:rect r="r" b="b" t="t" l="l"/>
            <a:pathLst>
              <a:path h="7248883" w="11932318">
                <a:moveTo>
                  <a:pt x="0" y="0"/>
                </a:moveTo>
                <a:lnTo>
                  <a:pt x="11932318" y="0"/>
                </a:lnTo>
                <a:lnTo>
                  <a:pt x="11932318" y="7248883"/>
                </a:lnTo>
                <a:lnTo>
                  <a:pt x="0" y="72488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31038">
            <a:off x="12400903" y="5774674"/>
            <a:ext cx="3490379" cy="3943931"/>
          </a:xfrm>
          <a:custGeom>
            <a:avLst/>
            <a:gdLst/>
            <a:ahLst/>
            <a:cxnLst/>
            <a:rect r="r" b="b" t="t" l="l"/>
            <a:pathLst>
              <a:path h="3943931" w="3490379">
                <a:moveTo>
                  <a:pt x="0" y="0"/>
                </a:moveTo>
                <a:lnTo>
                  <a:pt x="3490379" y="0"/>
                </a:lnTo>
                <a:lnTo>
                  <a:pt x="3490379" y="3943931"/>
                </a:lnTo>
                <a:lnTo>
                  <a:pt x="0" y="394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31038">
            <a:off x="4335165" y="524213"/>
            <a:ext cx="2518395" cy="2845644"/>
          </a:xfrm>
          <a:custGeom>
            <a:avLst/>
            <a:gdLst/>
            <a:ahLst/>
            <a:cxnLst/>
            <a:rect r="r" b="b" t="t" l="l"/>
            <a:pathLst>
              <a:path h="2845644" w="2518395">
                <a:moveTo>
                  <a:pt x="0" y="0"/>
                </a:moveTo>
                <a:lnTo>
                  <a:pt x="2518395" y="0"/>
                </a:lnTo>
                <a:lnTo>
                  <a:pt x="2518395" y="2845644"/>
                </a:lnTo>
                <a:lnTo>
                  <a:pt x="0" y="2845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517191">
            <a:off x="2382941" y="1576268"/>
            <a:ext cx="2122454" cy="2398254"/>
          </a:xfrm>
          <a:custGeom>
            <a:avLst/>
            <a:gdLst/>
            <a:ahLst/>
            <a:cxnLst/>
            <a:rect r="r" b="b" t="t" l="l"/>
            <a:pathLst>
              <a:path h="2398254" w="2122454">
                <a:moveTo>
                  <a:pt x="0" y="0"/>
                </a:moveTo>
                <a:lnTo>
                  <a:pt x="2122455" y="0"/>
                </a:lnTo>
                <a:lnTo>
                  <a:pt x="2122455" y="2398254"/>
                </a:lnTo>
                <a:lnTo>
                  <a:pt x="0" y="23982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3808733" y="4646394"/>
            <a:ext cx="9780928" cy="1562100"/>
          </a:xfrm>
          <a:prstGeom prst="rect">
            <a:avLst/>
          </a:prstGeom>
        </p:spPr>
        <p:txBody>
          <a:bodyPr anchor="t" rtlCol="false" tIns="0" lIns="0" bIns="0" rIns="0">
            <a:spAutoFit/>
          </a:bodyPr>
          <a:lstStyle/>
          <a:p>
            <a:pPr algn="ctr">
              <a:lnSpc>
                <a:spcPts val="5850"/>
              </a:lnSpc>
            </a:pPr>
            <a:r>
              <a:rPr lang="en-US" b="true" sz="6500" spc="448">
                <a:solidFill>
                  <a:srgbClr val="39637B"/>
                </a:solidFill>
                <a:latin typeface="Cabin Sketch Bold"/>
                <a:ea typeface="Cabin Sketch Bold"/>
                <a:cs typeface="Cabin Sketch Bold"/>
                <a:sym typeface="Cabin Sketch Bold"/>
              </a:rPr>
              <a:t>WAT HEBBEN JULLIE GELEERD VANDAAG?</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false" flipV="false" rot="0">
            <a:off x="2733038" y="1717277"/>
            <a:ext cx="11932318" cy="7248883"/>
          </a:xfrm>
          <a:custGeom>
            <a:avLst/>
            <a:gdLst/>
            <a:ahLst/>
            <a:cxnLst/>
            <a:rect r="r" b="b" t="t" l="l"/>
            <a:pathLst>
              <a:path h="7248883" w="11932318">
                <a:moveTo>
                  <a:pt x="0" y="0"/>
                </a:moveTo>
                <a:lnTo>
                  <a:pt x="11932318" y="0"/>
                </a:lnTo>
                <a:lnTo>
                  <a:pt x="11932318" y="7248883"/>
                </a:lnTo>
                <a:lnTo>
                  <a:pt x="0" y="72488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31038">
            <a:off x="12400903" y="5774674"/>
            <a:ext cx="3490379" cy="3943931"/>
          </a:xfrm>
          <a:custGeom>
            <a:avLst/>
            <a:gdLst/>
            <a:ahLst/>
            <a:cxnLst/>
            <a:rect r="r" b="b" t="t" l="l"/>
            <a:pathLst>
              <a:path h="3943931" w="3490379">
                <a:moveTo>
                  <a:pt x="0" y="0"/>
                </a:moveTo>
                <a:lnTo>
                  <a:pt x="3490379" y="0"/>
                </a:lnTo>
                <a:lnTo>
                  <a:pt x="3490379" y="3943931"/>
                </a:lnTo>
                <a:lnTo>
                  <a:pt x="0" y="394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31038">
            <a:off x="4335165" y="524213"/>
            <a:ext cx="2518395" cy="2845644"/>
          </a:xfrm>
          <a:custGeom>
            <a:avLst/>
            <a:gdLst/>
            <a:ahLst/>
            <a:cxnLst/>
            <a:rect r="r" b="b" t="t" l="l"/>
            <a:pathLst>
              <a:path h="2845644" w="2518395">
                <a:moveTo>
                  <a:pt x="0" y="0"/>
                </a:moveTo>
                <a:lnTo>
                  <a:pt x="2518395" y="0"/>
                </a:lnTo>
                <a:lnTo>
                  <a:pt x="2518395" y="2845644"/>
                </a:lnTo>
                <a:lnTo>
                  <a:pt x="0" y="2845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517191">
            <a:off x="2382941" y="1576268"/>
            <a:ext cx="2122454" cy="2398254"/>
          </a:xfrm>
          <a:custGeom>
            <a:avLst/>
            <a:gdLst/>
            <a:ahLst/>
            <a:cxnLst/>
            <a:rect r="r" b="b" t="t" l="l"/>
            <a:pathLst>
              <a:path h="2398254" w="2122454">
                <a:moveTo>
                  <a:pt x="0" y="0"/>
                </a:moveTo>
                <a:lnTo>
                  <a:pt x="2122455" y="0"/>
                </a:lnTo>
                <a:lnTo>
                  <a:pt x="2122455" y="2398254"/>
                </a:lnTo>
                <a:lnTo>
                  <a:pt x="0" y="23982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3808733" y="3198705"/>
            <a:ext cx="9780928" cy="2705143"/>
          </a:xfrm>
          <a:prstGeom prst="rect">
            <a:avLst/>
          </a:prstGeom>
        </p:spPr>
        <p:txBody>
          <a:bodyPr anchor="t" rtlCol="false" tIns="0" lIns="0" bIns="0" rIns="0">
            <a:spAutoFit/>
          </a:bodyPr>
          <a:lstStyle/>
          <a:p>
            <a:pPr algn="ctr">
              <a:lnSpc>
                <a:spcPts val="5850"/>
              </a:lnSpc>
            </a:pPr>
            <a:r>
              <a:rPr lang="en-US" b="true" sz="6500" spc="448">
                <a:solidFill>
                  <a:srgbClr val="39637B"/>
                </a:solidFill>
                <a:latin typeface="Cabin Sketch Bold"/>
                <a:ea typeface="Cabin Sketch Bold"/>
                <a:cs typeface="Cabin Sketch Bold"/>
                <a:sym typeface="Cabin Sketch Bold"/>
              </a:rPr>
              <a:t>BEDANKT ONDERZOEKERS!</a:t>
            </a:r>
          </a:p>
          <a:p>
            <a:pPr algn="ctr">
              <a:lnSpc>
                <a:spcPts val="5850"/>
              </a:lnSpc>
            </a:pPr>
          </a:p>
          <a:p>
            <a:pPr algn="ctr">
              <a:lnSpc>
                <a:spcPts val="3599"/>
              </a:lnSpc>
            </a:pPr>
            <a:r>
              <a:rPr lang="en-US" b="true" sz="3999" spc="275">
                <a:solidFill>
                  <a:srgbClr val="39637B"/>
                </a:solidFill>
                <a:latin typeface="Cabin Sketch Bold"/>
                <a:ea typeface="Cabin Sketch Bold"/>
                <a:cs typeface="Cabin Sketch Bold"/>
                <a:sym typeface="Cabin Sketch Bold"/>
              </a:rPr>
              <a:t>MOGELIJK GEMAAKT DOOR:</a:t>
            </a:r>
          </a:p>
        </p:txBody>
      </p:sp>
      <p:grpSp>
        <p:nvGrpSpPr>
          <p:cNvPr name="Group 7" id="7"/>
          <p:cNvGrpSpPr/>
          <p:nvPr/>
        </p:nvGrpSpPr>
        <p:grpSpPr>
          <a:xfrm rot="0">
            <a:off x="7123423" y="7358485"/>
            <a:ext cx="3151549" cy="1003317"/>
            <a:chOff x="0" y="0"/>
            <a:chExt cx="4202065" cy="1337755"/>
          </a:xfrm>
        </p:grpSpPr>
        <p:sp>
          <p:nvSpPr>
            <p:cNvPr name="Freeform 8" id="8"/>
            <p:cNvSpPr/>
            <p:nvPr/>
          </p:nvSpPr>
          <p:spPr>
            <a:xfrm flipH="false" flipV="false" rot="0">
              <a:off x="0" y="0"/>
              <a:ext cx="1175930" cy="1337755"/>
            </a:xfrm>
            <a:custGeom>
              <a:avLst/>
              <a:gdLst/>
              <a:ahLst/>
              <a:cxnLst/>
              <a:rect r="r" b="b" t="t" l="l"/>
              <a:pathLst>
                <a:path h="1337755" w="1175930">
                  <a:moveTo>
                    <a:pt x="0" y="0"/>
                  </a:moveTo>
                  <a:lnTo>
                    <a:pt x="1175930" y="0"/>
                  </a:lnTo>
                  <a:lnTo>
                    <a:pt x="1175930" y="1337755"/>
                  </a:lnTo>
                  <a:lnTo>
                    <a:pt x="0" y="1337755"/>
                  </a:lnTo>
                  <a:lnTo>
                    <a:pt x="0" y="0"/>
                  </a:lnTo>
                  <a:close/>
                </a:path>
              </a:pathLst>
            </a:custGeom>
            <a:blipFill>
              <a:blip r:embed="rId10"/>
              <a:stretch>
                <a:fillRect l="-12753" t="-2342" r="-9560" b="-5176"/>
              </a:stretch>
            </a:blipFill>
          </p:spPr>
        </p:sp>
        <p:sp>
          <p:nvSpPr>
            <p:cNvPr name="Freeform 9" id="9"/>
            <p:cNvSpPr/>
            <p:nvPr/>
          </p:nvSpPr>
          <p:spPr>
            <a:xfrm flipH="false" flipV="false" rot="0">
              <a:off x="1474303" y="278759"/>
              <a:ext cx="2727762" cy="780238"/>
            </a:xfrm>
            <a:custGeom>
              <a:avLst/>
              <a:gdLst/>
              <a:ahLst/>
              <a:cxnLst/>
              <a:rect r="r" b="b" t="t" l="l"/>
              <a:pathLst>
                <a:path h="780238" w="2727762">
                  <a:moveTo>
                    <a:pt x="0" y="0"/>
                  </a:moveTo>
                  <a:lnTo>
                    <a:pt x="2727762" y="0"/>
                  </a:lnTo>
                  <a:lnTo>
                    <a:pt x="2727762" y="780238"/>
                  </a:lnTo>
                  <a:lnTo>
                    <a:pt x="0" y="780238"/>
                  </a:lnTo>
                  <a:lnTo>
                    <a:pt x="0" y="0"/>
                  </a:lnTo>
                  <a:close/>
                </a:path>
              </a:pathLst>
            </a:custGeom>
            <a:blipFill>
              <a:blip r:embed="rId11"/>
              <a:stretch>
                <a:fillRect l="-9989" t="-227147" r="-10215" b="-267187"/>
              </a:stretch>
            </a:blipFill>
          </p:spPr>
        </p:sp>
      </p:grpSp>
      <p:grpSp>
        <p:nvGrpSpPr>
          <p:cNvPr name="Group 10" id="10"/>
          <p:cNvGrpSpPr/>
          <p:nvPr/>
        </p:nvGrpSpPr>
        <p:grpSpPr>
          <a:xfrm rot="0">
            <a:off x="6526670" y="6322948"/>
            <a:ext cx="4345055" cy="749787"/>
            <a:chOff x="0" y="0"/>
            <a:chExt cx="5793406" cy="999716"/>
          </a:xfrm>
        </p:grpSpPr>
        <p:sp>
          <p:nvSpPr>
            <p:cNvPr name="Freeform 11" id="11"/>
            <p:cNvSpPr/>
            <p:nvPr/>
          </p:nvSpPr>
          <p:spPr>
            <a:xfrm flipH="false" flipV="false" rot="0">
              <a:off x="3592636" y="0"/>
              <a:ext cx="2200770" cy="968081"/>
            </a:xfrm>
            <a:custGeom>
              <a:avLst/>
              <a:gdLst/>
              <a:ahLst/>
              <a:cxnLst/>
              <a:rect r="r" b="b" t="t" l="l"/>
              <a:pathLst>
                <a:path h="968081" w="2200770">
                  <a:moveTo>
                    <a:pt x="0" y="0"/>
                  </a:moveTo>
                  <a:lnTo>
                    <a:pt x="2200770" y="0"/>
                  </a:lnTo>
                  <a:lnTo>
                    <a:pt x="2200770" y="968081"/>
                  </a:lnTo>
                  <a:lnTo>
                    <a:pt x="0" y="968081"/>
                  </a:lnTo>
                  <a:lnTo>
                    <a:pt x="0" y="0"/>
                  </a:lnTo>
                  <a:close/>
                </a:path>
              </a:pathLst>
            </a:custGeom>
            <a:blipFill>
              <a:blip r:embed="rId12"/>
              <a:stretch>
                <a:fillRect l="0" t="0" r="0" b="0"/>
              </a:stretch>
            </a:blipFill>
          </p:spPr>
        </p:sp>
        <p:sp>
          <p:nvSpPr>
            <p:cNvPr name="Freeform 12" id="12"/>
            <p:cNvSpPr/>
            <p:nvPr/>
          </p:nvSpPr>
          <p:spPr>
            <a:xfrm flipH="false" flipV="false" rot="0">
              <a:off x="0" y="0"/>
              <a:ext cx="3267723" cy="999716"/>
            </a:xfrm>
            <a:custGeom>
              <a:avLst/>
              <a:gdLst/>
              <a:ahLst/>
              <a:cxnLst/>
              <a:rect r="r" b="b" t="t" l="l"/>
              <a:pathLst>
                <a:path h="999716" w="3267723">
                  <a:moveTo>
                    <a:pt x="0" y="0"/>
                  </a:moveTo>
                  <a:lnTo>
                    <a:pt x="3267723" y="0"/>
                  </a:lnTo>
                  <a:lnTo>
                    <a:pt x="3267723" y="999716"/>
                  </a:lnTo>
                  <a:lnTo>
                    <a:pt x="0" y="999716"/>
                  </a:lnTo>
                  <a:lnTo>
                    <a:pt x="0" y="0"/>
                  </a:lnTo>
                  <a:close/>
                </a:path>
              </a:pathLst>
            </a:custGeom>
            <a:blipFill>
              <a:blip r:embed="rId13"/>
              <a:stretch>
                <a:fillRect l="-3637" t="0" r="-1009" b="-82"/>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Freeform 2" id="2"/>
          <p:cNvSpPr/>
          <p:nvPr/>
        </p:nvSpPr>
        <p:spPr>
          <a:xfrm flipH="true" flipV="false" rot="0">
            <a:off x="6177111" y="2711110"/>
            <a:ext cx="11710839" cy="6661490"/>
          </a:xfrm>
          <a:custGeom>
            <a:avLst/>
            <a:gdLst/>
            <a:ahLst/>
            <a:cxnLst/>
            <a:rect r="r" b="b" t="t" l="l"/>
            <a:pathLst>
              <a:path h="6661490" w="11710839">
                <a:moveTo>
                  <a:pt x="11710840" y="0"/>
                </a:moveTo>
                <a:lnTo>
                  <a:pt x="0" y="0"/>
                </a:lnTo>
                <a:lnTo>
                  <a:pt x="0" y="6661490"/>
                </a:lnTo>
                <a:lnTo>
                  <a:pt x="11710840" y="6661490"/>
                </a:lnTo>
                <a:lnTo>
                  <a:pt x="11710840" y="0"/>
                </a:lnTo>
                <a:close/>
              </a:path>
            </a:pathLst>
          </a:custGeom>
          <a:blipFill>
            <a:blip r:embed="rId2"/>
            <a:stretch>
              <a:fillRect l="-6585" t="-53434" r="-7339" b="-46843"/>
            </a:stretch>
          </a:blipFill>
        </p:spPr>
      </p:sp>
      <p:grpSp>
        <p:nvGrpSpPr>
          <p:cNvPr name="Group 3" id="3"/>
          <p:cNvGrpSpPr/>
          <p:nvPr/>
        </p:nvGrpSpPr>
        <p:grpSpPr>
          <a:xfrm rot="0">
            <a:off x="1100752" y="3484288"/>
            <a:ext cx="6535418" cy="1803621"/>
            <a:chOff x="0" y="0"/>
            <a:chExt cx="3569679" cy="985147"/>
          </a:xfrm>
        </p:grpSpPr>
        <p:sp>
          <p:nvSpPr>
            <p:cNvPr name="Freeform 4" id="4"/>
            <p:cNvSpPr/>
            <p:nvPr/>
          </p:nvSpPr>
          <p:spPr>
            <a:xfrm flipH="false" flipV="false" rot="0">
              <a:off x="0" y="0"/>
              <a:ext cx="3569679" cy="985147"/>
            </a:xfrm>
            <a:custGeom>
              <a:avLst/>
              <a:gdLst/>
              <a:ahLst/>
              <a:cxnLst/>
              <a:rect r="r" b="b" t="t" l="l"/>
              <a:pathLst>
                <a:path h="985147" w="3569679">
                  <a:moveTo>
                    <a:pt x="12243" y="0"/>
                  </a:moveTo>
                  <a:lnTo>
                    <a:pt x="3557436" y="0"/>
                  </a:lnTo>
                  <a:cubicBezTo>
                    <a:pt x="3564198" y="0"/>
                    <a:pt x="3569679" y="5481"/>
                    <a:pt x="3569679" y="12243"/>
                  </a:cubicBezTo>
                  <a:lnTo>
                    <a:pt x="3569679" y="972905"/>
                  </a:lnTo>
                  <a:cubicBezTo>
                    <a:pt x="3569679" y="979666"/>
                    <a:pt x="3564198" y="985147"/>
                    <a:pt x="3557436" y="985147"/>
                  </a:cubicBezTo>
                  <a:lnTo>
                    <a:pt x="12243" y="985147"/>
                  </a:lnTo>
                  <a:cubicBezTo>
                    <a:pt x="8996" y="985147"/>
                    <a:pt x="5882" y="983857"/>
                    <a:pt x="3586" y="981562"/>
                  </a:cubicBezTo>
                  <a:cubicBezTo>
                    <a:pt x="1290" y="979266"/>
                    <a:pt x="0" y="976152"/>
                    <a:pt x="0" y="972905"/>
                  </a:cubicBezTo>
                  <a:lnTo>
                    <a:pt x="0" y="12243"/>
                  </a:lnTo>
                  <a:cubicBezTo>
                    <a:pt x="0" y="5481"/>
                    <a:pt x="5481" y="0"/>
                    <a:pt x="12243" y="0"/>
                  </a:cubicBezTo>
                  <a:close/>
                </a:path>
              </a:pathLst>
            </a:custGeom>
            <a:solidFill>
              <a:srgbClr val="FFFFFF"/>
            </a:solidFill>
            <a:ln w="190500" cap="sq">
              <a:solidFill>
                <a:srgbClr val="FFFFFF"/>
              </a:solidFill>
              <a:prstDash val="solid"/>
              <a:miter/>
            </a:ln>
          </p:spPr>
        </p:sp>
        <p:sp>
          <p:nvSpPr>
            <p:cNvPr name="TextBox 5" id="5"/>
            <p:cNvSpPr txBox="true"/>
            <p:nvPr/>
          </p:nvSpPr>
          <p:spPr>
            <a:xfrm>
              <a:off x="0" y="-47625"/>
              <a:ext cx="3569679" cy="1032772"/>
            </a:xfrm>
            <a:prstGeom prst="rect">
              <a:avLst/>
            </a:prstGeom>
          </p:spPr>
          <p:txBody>
            <a:bodyPr anchor="ctr" rtlCol="false" tIns="21000" lIns="21000" bIns="21000" rIns="21000"/>
            <a:lstStyle/>
            <a:p>
              <a:pPr algn="ctr">
                <a:lnSpc>
                  <a:spcPts val="3499"/>
                </a:lnSpc>
              </a:pPr>
              <a:r>
                <a:rPr lang="en-US" sz="2499">
                  <a:solidFill>
                    <a:srgbClr val="0E0F1A"/>
                  </a:solidFill>
                  <a:latin typeface="Open Sans"/>
                  <a:ea typeface="Open Sans"/>
                  <a:cs typeface="Open Sans"/>
                  <a:sym typeface="Open Sans"/>
                </a:rPr>
                <a:t>Jullie gaan naar buiten. </a:t>
              </a:r>
            </a:p>
            <a:p>
              <a:pPr algn="ctr">
                <a:lnSpc>
                  <a:spcPts val="3499"/>
                </a:lnSpc>
              </a:pPr>
              <a:r>
                <a:rPr lang="en-US" sz="2499">
                  <a:solidFill>
                    <a:srgbClr val="0E0F1A"/>
                  </a:solidFill>
                  <a:latin typeface="Open Sans"/>
                  <a:ea typeface="Open Sans"/>
                  <a:cs typeface="Open Sans"/>
                  <a:sym typeface="Open Sans"/>
                </a:rPr>
                <a:t>In groepjes meten jullie de temperatuur van gras in de zon en in de schaduw.</a:t>
              </a:r>
            </a:p>
          </p:txBody>
        </p:sp>
      </p:grpSp>
      <p:grpSp>
        <p:nvGrpSpPr>
          <p:cNvPr name="Group 6" id="6"/>
          <p:cNvGrpSpPr/>
          <p:nvPr/>
        </p:nvGrpSpPr>
        <p:grpSpPr>
          <a:xfrm rot="0">
            <a:off x="2559810" y="3070204"/>
            <a:ext cx="3617301" cy="637667"/>
            <a:chOff x="0" y="0"/>
            <a:chExt cx="1975788" cy="348297"/>
          </a:xfrm>
        </p:grpSpPr>
        <p:sp>
          <p:nvSpPr>
            <p:cNvPr name="Freeform 7" id="7"/>
            <p:cNvSpPr/>
            <p:nvPr/>
          </p:nvSpPr>
          <p:spPr>
            <a:xfrm flipH="false" flipV="false" rot="0">
              <a:off x="0" y="0"/>
              <a:ext cx="1975789" cy="348297"/>
            </a:xfrm>
            <a:custGeom>
              <a:avLst/>
              <a:gdLst/>
              <a:ahLst/>
              <a:cxnLst/>
              <a:rect r="r" b="b" t="t" l="l"/>
              <a:pathLst>
                <a:path h="348297" w="1975789">
                  <a:moveTo>
                    <a:pt x="22119" y="0"/>
                  </a:moveTo>
                  <a:lnTo>
                    <a:pt x="1953670" y="0"/>
                  </a:lnTo>
                  <a:cubicBezTo>
                    <a:pt x="1959536" y="0"/>
                    <a:pt x="1965162" y="2330"/>
                    <a:pt x="1969310" y="6478"/>
                  </a:cubicBezTo>
                  <a:cubicBezTo>
                    <a:pt x="1973458" y="10626"/>
                    <a:pt x="1975789" y="16252"/>
                    <a:pt x="1975789" y="22119"/>
                  </a:cubicBezTo>
                  <a:lnTo>
                    <a:pt x="1975789" y="326178"/>
                  </a:lnTo>
                  <a:cubicBezTo>
                    <a:pt x="1975789" y="332045"/>
                    <a:pt x="1973458" y="337671"/>
                    <a:pt x="1969310" y="341819"/>
                  </a:cubicBezTo>
                  <a:cubicBezTo>
                    <a:pt x="1965162" y="345967"/>
                    <a:pt x="1959536" y="348297"/>
                    <a:pt x="1953670" y="348297"/>
                  </a:cubicBezTo>
                  <a:lnTo>
                    <a:pt x="22119" y="348297"/>
                  </a:lnTo>
                  <a:cubicBezTo>
                    <a:pt x="16252" y="348297"/>
                    <a:pt x="10626" y="345967"/>
                    <a:pt x="6478" y="341819"/>
                  </a:cubicBezTo>
                  <a:cubicBezTo>
                    <a:pt x="2330" y="337671"/>
                    <a:pt x="0" y="332045"/>
                    <a:pt x="0" y="326178"/>
                  </a:cubicBezTo>
                  <a:lnTo>
                    <a:pt x="0" y="22119"/>
                  </a:lnTo>
                  <a:cubicBezTo>
                    <a:pt x="0" y="16252"/>
                    <a:pt x="2330" y="10626"/>
                    <a:pt x="6478" y="6478"/>
                  </a:cubicBezTo>
                  <a:cubicBezTo>
                    <a:pt x="10626" y="2330"/>
                    <a:pt x="16252" y="0"/>
                    <a:pt x="22119" y="0"/>
                  </a:cubicBezTo>
                  <a:close/>
                </a:path>
              </a:pathLst>
            </a:custGeom>
            <a:solidFill>
              <a:srgbClr val="FBA54C"/>
            </a:solidFill>
          </p:spPr>
        </p:sp>
        <p:sp>
          <p:nvSpPr>
            <p:cNvPr name="TextBox 8" id="8"/>
            <p:cNvSpPr txBox="true"/>
            <p:nvPr/>
          </p:nvSpPr>
          <p:spPr>
            <a:xfrm>
              <a:off x="0" y="-76200"/>
              <a:ext cx="1975788" cy="424497"/>
            </a:xfrm>
            <a:prstGeom prst="rect">
              <a:avLst/>
            </a:prstGeom>
          </p:spPr>
          <p:txBody>
            <a:bodyPr anchor="ctr" rtlCol="false" tIns="21000" lIns="21000" bIns="21000" rIns="21000"/>
            <a:lstStyle/>
            <a:p>
              <a:pPr algn="ctr">
                <a:lnSpc>
                  <a:spcPts val="4941"/>
                </a:lnSpc>
              </a:pPr>
              <a:r>
                <a:rPr lang="en-US" b="true" sz="3529">
                  <a:solidFill>
                    <a:srgbClr val="FFFFFF"/>
                  </a:solidFill>
                  <a:latin typeface="Cabin Sketch Bold"/>
                  <a:ea typeface="Cabin Sketch Bold"/>
                  <a:cs typeface="Cabin Sketch Bold"/>
                  <a:sym typeface="Cabin Sketch Bold"/>
                </a:rPr>
                <a:t>ONDERZOEKEN</a:t>
              </a:r>
            </a:p>
          </p:txBody>
        </p:sp>
      </p:grpSp>
      <p:sp>
        <p:nvSpPr>
          <p:cNvPr name="TextBox 9" id="9"/>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WAT GAAN JULLIE DOEN?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grpSp>
        <p:nvGrpSpPr>
          <p:cNvPr name="Group 2" id="2"/>
          <p:cNvGrpSpPr/>
          <p:nvPr/>
        </p:nvGrpSpPr>
        <p:grpSpPr>
          <a:xfrm rot="0">
            <a:off x="1100752" y="4036738"/>
            <a:ext cx="6535418" cy="1803621"/>
            <a:chOff x="0" y="0"/>
            <a:chExt cx="3569679" cy="985147"/>
          </a:xfrm>
        </p:grpSpPr>
        <p:sp>
          <p:nvSpPr>
            <p:cNvPr name="Freeform 3" id="3"/>
            <p:cNvSpPr/>
            <p:nvPr/>
          </p:nvSpPr>
          <p:spPr>
            <a:xfrm flipH="false" flipV="false" rot="0">
              <a:off x="0" y="0"/>
              <a:ext cx="3569679" cy="985147"/>
            </a:xfrm>
            <a:custGeom>
              <a:avLst/>
              <a:gdLst/>
              <a:ahLst/>
              <a:cxnLst/>
              <a:rect r="r" b="b" t="t" l="l"/>
              <a:pathLst>
                <a:path h="985147" w="3569679">
                  <a:moveTo>
                    <a:pt x="12243" y="0"/>
                  </a:moveTo>
                  <a:lnTo>
                    <a:pt x="3557436" y="0"/>
                  </a:lnTo>
                  <a:cubicBezTo>
                    <a:pt x="3564198" y="0"/>
                    <a:pt x="3569679" y="5481"/>
                    <a:pt x="3569679" y="12243"/>
                  </a:cubicBezTo>
                  <a:lnTo>
                    <a:pt x="3569679" y="972905"/>
                  </a:lnTo>
                  <a:cubicBezTo>
                    <a:pt x="3569679" y="979666"/>
                    <a:pt x="3564198" y="985147"/>
                    <a:pt x="3557436" y="985147"/>
                  </a:cubicBezTo>
                  <a:lnTo>
                    <a:pt x="12243" y="985147"/>
                  </a:lnTo>
                  <a:cubicBezTo>
                    <a:pt x="8996" y="985147"/>
                    <a:pt x="5882" y="983857"/>
                    <a:pt x="3586" y="981562"/>
                  </a:cubicBezTo>
                  <a:cubicBezTo>
                    <a:pt x="1290" y="979266"/>
                    <a:pt x="0" y="976152"/>
                    <a:pt x="0" y="972905"/>
                  </a:cubicBezTo>
                  <a:lnTo>
                    <a:pt x="0" y="12243"/>
                  </a:lnTo>
                  <a:cubicBezTo>
                    <a:pt x="0" y="5481"/>
                    <a:pt x="5481" y="0"/>
                    <a:pt x="12243" y="0"/>
                  </a:cubicBezTo>
                  <a:close/>
                </a:path>
              </a:pathLst>
            </a:custGeom>
            <a:solidFill>
              <a:srgbClr val="FFFFFF"/>
            </a:solidFill>
            <a:ln w="190500" cap="sq">
              <a:solidFill>
                <a:srgbClr val="FFFFFF"/>
              </a:solidFill>
              <a:prstDash val="solid"/>
              <a:miter/>
            </a:ln>
          </p:spPr>
        </p:sp>
        <p:sp>
          <p:nvSpPr>
            <p:cNvPr name="TextBox 4" id="4"/>
            <p:cNvSpPr txBox="true"/>
            <p:nvPr/>
          </p:nvSpPr>
          <p:spPr>
            <a:xfrm>
              <a:off x="0" y="-47625"/>
              <a:ext cx="3569679" cy="1032772"/>
            </a:xfrm>
            <a:prstGeom prst="rect">
              <a:avLst/>
            </a:prstGeom>
          </p:spPr>
          <p:txBody>
            <a:bodyPr anchor="ctr" rtlCol="false" tIns="21000" lIns="21000" bIns="21000" rIns="21000"/>
            <a:lstStyle/>
            <a:p>
              <a:pPr algn="ctr">
                <a:lnSpc>
                  <a:spcPts val="3499"/>
                </a:lnSpc>
              </a:pPr>
              <a:r>
                <a:rPr lang="en-US" sz="2499">
                  <a:solidFill>
                    <a:srgbClr val="0E0F1A"/>
                  </a:solidFill>
                  <a:latin typeface="Open Sans"/>
                  <a:ea typeface="Open Sans"/>
                  <a:cs typeface="Open Sans"/>
                  <a:sym typeface="Open Sans"/>
                </a:rPr>
                <a:t>Jullie gaan naar buiten. </a:t>
              </a:r>
            </a:p>
            <a:p>
              <a:pPr algn="ctr">
                <a:lnSpc>
                  <a:spcPts val="3499"/>
                </a:lnSpc>
              </a:pPr>
              <a:r>
                <a:rPr lang="en-US" sz="2499">
                  <a:solidFill>
                    <a:srgbClr val="0E0F1A"/>
                  </a:solidFill>
                  <a:latin typeface="Open Sans"/>
                  <a:ea typeface="Open Sans"/>
                  <a:cs typeface="Open Sans"/>
                  <a:sym typeface="Open Sans"/>
                </a:rPr>
                <a:t>In groepjes meten jullie de temperatuur van gras en stenen.</a:t>
              </a:r>
            </a:p>
          </p:txBody>
        </p:sp>
      </p:grpSp>
      <p:grpSp>
        <p:nvGrpSpPr>
          <p:cNvPr name="Group 5" id="5"/>
          <p:cNvGrpSpPr/>
          <p:nvPr/>
        </p:nvGrpSpPr>
        <p:grpSpPr>
          <a:xfrm rot="0">
            <a:off x="2559810" y="3622654"/>
            <a:ext cx="3617301" cy="637667"/>
            <a:chOff x="0" y="0"/>
            <a:chExt cx="1975788" cy="348297"/>
          </a:xfrm>
        </p:grpSpPr>
        <p:sp>
          <p:nvSpPr>
            <p:cNvPr name="Freeform 6" id="6"/>
            <p:cNvSpPr/>
            <p:nvPr/>
          </p:nvSpPr>
          <p:spPr>
            <a:xfrm flipH="false" flipV="false" rot="0">
              <a:off x="0" y="0"/>
              <a:ext cx="1975789" cy="348297"/>
            </a:xfrm>
            <a:custGeom>
              <a:avLst/>
              <a:gdLst/>
              <a:ahLst/>
              <a:cxnLst/>
              <a:rect r="r" b="b" t="t" l="l"/>
              <a:pathLst>
                <a:path h="348297" w="1975789">
                  <a:moveTo>
                    <a:pt x="22119" y="0"/>
                  </a:moveTo>
                  <a:lnTo>
                    <a:pt x="1953670" y="0"/>
                  </a:lnTo>
                  <a:cubicBezTo>
                    <a:pt x="1959536" y="0"/>
                    <a:pt x="1965162" y="2330"/>
                    <a:pt x="1969310" y="6478"/>
                  </a:cubicBezTo>
                  <a:cubicBezTo>
                    <a:pt x="1973458" y="10626"/>
                    <a:pt x="1975789" y="16252"/>
                    <a:pt x="1975789" y="22119"/>
                  </a:cubicBezTo>
                  <a:lnTo>
                    <a:pt x="1975789" y="326178"/>
                  </a:lnTo>
                  <a:cubicBezTo>
                    <a:pt x="1975789" y="332045"/>
                    <a:pt x="1973458" y="337671"/>
                    <a:pt x="1969310" y="341819"/>
                  </a:cubicBezTo>
                  <a:cubicBezTo>
                    <a:pt x="1965162" y="345967"/>
                    <a:pt x="1959536" y="348297"/>
                    <a:pt x="1953670" y="348297"/>
                  </a:cubicBezTo>
                  <a:lnTo>
                    <a:pt x="22119" y="348297"/>
                  </a:lnTo>
                  <a:cubicBezTo>
                    <a:pt x="16252" y="348297"/>
                    <a:pt x="10626" y="345967"/>
                    <a:pt x="6478" y="341819"/>
                  </a:cubicBezTo>
                  <a:cubicBezTo>
                    <a:pt x="2330" y="337671"/>
                    <a:pt x="0" y="332045"/>
                    <a:pt x="0" y="326178"/>
                  </a:cubicBezTo>
                  <a:lnTo>
                    <a:pt x="0" y="22119"/>
                  </a:lnTo>
                  <a:cubicBezTo>
                    <a:pt x="0" y="16252"/>
                    <a:pt x="2330" y="10626"/>
                    <a:pt x="6478" y="6478"/>
                  </a:cubicBezTo>
                  <a:cubicBezTo>
                    <a:pt x="10626" y="2330"/>
                    <a:pt x="16252" y="0"/>
                    <a:pt x="22119" y="0"/>
                  </a:cubicBezTo>
                  <a:close/>
                </a:path>
              </a:pathLst>
            </a:custGeom>
            <a:solidFill>
              <a:srgbClr val="FBA54C"/>
            </a:solidFill>
          </p:spPr>
        </p:sp>
        <p:sp>
          <p:nvSpPr>
            <p:cNvPr name="TextBox 7" id="7"/>
            <p:cNvSpPr txBox="true"/>
            <p:nvPr/>
          </p:nvSpPr>
          <p:spPr>
            <a:xfrm>
              <a:off x="0" y="-76200"/>
              <a:ext cx="1975788" cy="424497"/>
            </a:xfrm>
            <a:prstGeom prst="rect">
              <a:avLst/>
            </a:prstGeom>
          </p:spPr>
          <p:txBody>
            <a:bodyPr anchor="ctr" rtlCol="false" tIns="21000" lIns="21000" bIns="21000" rIns="21000"/>
            <a:lstStyle/>
            <a:p>
              <a:pPr algn="ctr">
                <a:lnSpc>
                  <a:spcPts val="4941"/>
                </a:lnSpc>
              </a:pPr>
              <a:r>
                <a:rPr lang="en-US" b="true" sz="3529">
                  <a:solidFill>
                    <a:srgbClr val="FFFFFF"/>
                  </a:solidFill>
                  <a:latin typeface="Cabin Sketch Bold"/>
                  <a:ea typeface="Cabin Sketch Bold"/>
                  <a:cs typeface="Cabin Sketch Bold"/>
                  <a:sym typeface="Cabin Sketch Bold"/>
                </a:rPr>
                <a:t>ONDERZOEKEN</a:t>
              </a:r>
            </a:p>
          </p:txBody>
        </p:sp>
      </p:grpSp>
      <p:sp>
        <p:nvSpPr>
          <p:cNvPr name="Freeform 8" id="8"/>
          <p:cNvSpPr/>
          <p:nvPr/>
        </p:nvSpPr>
        <p:spPr>
          <a:xfrm flipH="true" flipV="false" rot="0">
            <a:off x="9807770" y="6734043"/>
            <a:ext cx="3898466" cy="2524257"/>
          </a:xfrm>
          <a:custGeom>
            <a:avLst/>
            <a:gdLst/>
            <a:ahLst/>
            <a:cxnLst/>
            <a:rect r="r" b="b" t="t" l="l"/>
            <a:pathLst>
              <a:path h="2524257" w="3898466">
                <a:moveTo>
                  <a:pt x="3898466" y="0"/>
                </a:moveTo>
                <a:lnTo>
                  <a:pt x="0" y="0"/>
                </a:lnTo>
                <a:lnTo>
                  <a:pt x="0" y="2524257"/>
                </a:lnTo>
                <a:lnTo>
                  <a:pt x="3898466" y="2524257"/>
                </a:lnTo>
                <a:lnTo>
                  <a:pt x="38984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WAT GAAN JULLIE DOEN?</a:t>
            </a:r>
          </a:p>
        </p:txBody>
      </p:sp>
      <p:sp>
        <p:nvSpPr>
          <p:cNvPr name="Freeform 10" id="10"/>
          <p:cNvSpPr/>
          <p:nvPr/>
        </p:nvSpPr>
        <p:spPr>
          <a:xfrm flipH="false" flipV="false" rot="0">
            <a:off x="10453138" y="8577684"/>
            <a:ext cx="6806162" cy="680616"/>
          </a:xfrm>
          <a:custGeom>
            <a:avLst/>
            <a:gdLst/>
            <a:ahLst/>
            <a:cxnLst/>
            <a:rect r="r" b="b" t="t" l="l"/>
            <a:pathLst>
              <a:path h="680616" w="6806162">
                <a:moveTo>
                  <a:pt x="0" y="0"/>
                </a:moveTo>
                <a:lnTo>
                  <a:pt x="6806162" y="0"/>
                </a:lnTo>
                <a:lnTo>
                  <a:pt x="6806162" y="680616"/>
                </a:lnTo>
                <a:lnTo>
                  <a:pt x="0" y="680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8949561" y="3821126"/>
            <a:ext cx="6178607" cy="5437174"/>
          </a:xfrm>
          <a:custGeom>
            <a:avLst/>
            <a:gdLst/>
            <a:ahLst/>
            <a:cxnLst/>
            <a:rect r="r" b="b" t="t" l="l"/>
            <a:pathLst>
              <a:path h="5437174" w="6178607">
                <a:moveTo>
                  <a:pt x="0" y="0"/>
                </a:moveTo>
                <a:lnTo>
                  <a:pt x="6178607" y="0"/>
                </a:lnTo>
                <a:lnTo>
                  <a:pt x="6178607" y="5437174"/>
                </a:lnTo>
                <a:lnTo>
                  <a:pt x="0" y="5437174"/>
                </a:lnTo>
                <a:lnTo>
                  <a:pt x="0" y="0"/>
                </a:lnTo>
                <a:close/>
              </a:path>
            </a:pathLst>
          </a:custGeom>
          <a:blipFill>
            <a:blip r:embed="rId6"/>
            <a:stretch>
              <a:fillRect l="0" t="0" r="0" b="0"/>
            </a:stretch>
          </a:blipFill>
        </p:spPr>
      </p:sp>
      <p:sp>
        <p:nvSpPr>
          <p:cNvPr name="Freeform 12" id="12"/>
          <p:cNvSpPr/>
          <p:nvPr/>
        </p:nvSpPr>
        <p:spPr>
          <a:xfrm flipH="true" flipV="false" rot="0">
            <a:off x="6177111" y="7985091"/>
            <a:ext cx="1966346" cy="1273209"/>
          </a:xfrm>
          <a:custGeom>
            <a:avLst/>
            <a:gdLst/>
            <a:ahLst/>
            <a:cxnLst/>
            <a:rect r="r" b="b" t="t" l="l"/>
            <a:pathLst>
              <a:path h="1273209" w="1966346">
                <a:moveTo>
                  <a:pt x="1966347" y="0"/>
                </a:moveTo>
                <a:lnTo>
                  <a:pt x="0" y="0"/>
                </a:lnTo>
                <a:lnTo>
                  <a:pt x="0" y="1273209"/>
                </a:lnTo>
                <a:lnTo>
                  <a:pt x="1966347" y="1273209"/>
                </a:lnTo>
                <a:lnTo>
                  <a:pt x="196634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8932309" y="7985091"/>
            <a:ext cx="1966346" cy="1273209"/>
          </a:xfrm>
          <a:custGeom>
            <a:avLst/>
            <a:gdLst/>
            <a:ahLst/>
            <a:cxnLst/>
            <a:rect r="r" b="b" t="t" l="l"/>
            <a:pathLst>
              <a:path h="1273209" w="1966346">
                <a:moveTo>
                  <a:pt x="0" y="0"/>
                </a:moveTo>
                <a:lnTo>
                  <a:pt x="1966346" y="0"/>
                </a:lnTo>
                <a:lnTo>
                  <a:pt x="1966346" y="1273209"/>
                </a:lnTo>
                <a:lnTo>
                  <a:pt x="0" y="1273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7949135" y="7985091"/>
            <a:ext cx="1966346" cy="1273209"/>
          </a:xfrm>
          <a:custGeom>
            <a:avLst/>
            <a:gdLst/>
            <a:ahLst/>
            <a:cxnLst/>
            <a:rect r="r" b="b" t="t" l="l"/>
            <a:pathLst>
              <a:path h="1273209" w="1966346">
                <a:moveTo>
                  <a:pt x="0" y="0"/>
                </a:moveTo>
                <a:lnTo>
                  <a:pt x="1966347" y="0"/>
                </a:lnTo>
                <a:lnTo>
                  <a:pt x="1966347" y="1273209"/>
                </a:lnTo>
                <a:lnTo>
                  <a:pt x="0" y="1273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true" flipV="false" rot="0">
            <a:off x="7187870" y="7985091"/>
            <a:ext cx="1966346" cy="1273209"/>
          </a:xfrm>
          <a:custGeom>
            <a:avLst/>
            <a:gdLst/>
            <a:ahLst/>
            <a:cxnLst/>
            <a:rect r="r" b="b" t="t" l="l"/>
            <a:pathLst>
              <a:path h="1273209" w="1966346">
                <a:moveTo>
                  <a:pt x="1966346" y="0"/>
                </a:moveTo>
                <a:lnTo>
                  <a:pt x="0" y="0"/>
                </a:lnTo>
                <a:lnTo>
                  <a:pt x="0" y="1273209"/>
                </a:lnTo>
                <a:lnTo>
                  <a:pt x="1966346" y="1273209"/>
                </a:lnTo>
                <a:lnTo>
                  <a:pt x="196634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grpSp>
        <p:nvGrpSpPr>
          <p:cNvPr name="Group 2" id="2"/>
          <p:cNvGrpSpPr/>
          <p:nvPr/>
        </p:nvGrpSpPr>
        <p:grpSpPr>
          <a:xfrm rot="0">
            <a:off x="11395768" y="3033550"/>
            <a:ext cx="5863532" cy="2241728"/>
            <a:chOff x="0" y="0"/>
            <a:chExt cx="3202691" cy="1224443"/>
          </a:xfrm>
        </p:grpSpPr>
        <p:sp>
          <p:nvSpPr>
            <p:cNvPr name="Freeform 3" id="3"/>
            <p:cNvSpPr/>
            <p:nvPr/>
          </p:nvSpPr>
          <p:spPr>
            <a:xfrm flipH="false" flipV="false" rot="0">
              <a:off x="0" y="0"/>
              <a:ext cx="3202691" cy="1224443"/>
            </a:xfrm>
            <a:custGeom>
              <a:avLst/>
              <a:gdLst/>
              <a:ahLst/>
              <a:cxnLst/>
              <a:rect r="r" b="b" t="t" l="l"/>
              <a:pathLst>
                <a:path h="1224443" w="3202691">
                  <a:moveTo>
                    <a:pt x="13645" y="0"/>
                  </a:moveTo>
                  <a:lnTo>
                    <a:pt x="3189046" y="0"/>
                  </a:lnTo>
                  <a:cubicBezTo>
                    <a:pt x="3196582" y="0"/>
                    <a:pt x="3202691" y="6109"/>
                    <a:pt x="3202691" y="13645"/>
                  </a:cubicBezTo>
                  <a:lnTo>
                    <a:pt x="3202691" y="1210798"/>
                  </a:lnTo>
                  <a:cubicBezTo>
                    <a:pt x="3202691" y="1214417"/>
                    <a:pt x="3201253" y="1217888"/>
                    <a:pt x="3198694" y="1220447"/>
                  </a:cubicBezTo>
                  <a:cubicBezTo>
                    <a:pt x="3196136" y="1223006"/>
                    <a:pt x="3192665" y="1224443"/>
                    <a:pt x="3189046" y="1224443"/>
                  </a:cubicBezTo>
                  <a:lnTo>
                    <a:pt x="13645" y="1224443"/>
                  </a:lnTo>
                  <a:cubicBezTo>
                    <a:pt x="6109" y="1224443"/>
                    <a:pt x="0" y="1218334"/>
                    <a:pt x="0" y="1210798"/>
                  </a:cubicBezTo>
                  <a:lnTo>
                    <a:pt x="0" y="13645"/>
                  </a:lnTo>
                  <a:cubicBezTo>
                    <a:pt x="0" y="10026"/>
                    <a:pt x="1438" y="6556"/>
                    <a:pt x="3997" y="3997"/>
                  </a:cubicBezTo>
                  <a:cubicBezTo>
                    <a:pt x="6556" y="1438"/>
                    <a:pt x="10026" y="0"/>
                    <a:pt x="13645" y="0"/>
                  </a:cubicBezTo>
                  <a:close/>
                </a:path>
              </a:pathLst>
            </a:custGeom>
            <a:solidFill>
              <a:srgbClr val="FFFFFF"/>
            </a:solidFill>
            <a:ln w="190500" cap="sq">
              <a:solidFill>
                <a:srgbClr val="FFFFFF"/>
              </a:solidFill>
              <a:prstDash val="solid"/>
              <a:miter/>
            </a:ln>
          </p:spPr>
        </p:sp>
        <p:sp>
          <p:nvSpPr>
            <p:cNvPr name="TextBox 4" id="4"/>
            <p:cNvSpPr txBox="true"/>
            <p:nvPr/>
          </p:nvSpPr>
          <p:spPr>
            <a:xfrm>
              <a:off x="0" y="-47625"/>
              <a:ext cx="3202691" cy="1272068"/>
            </a:xfrm>
            <a:prstGeom prst="rect">
              <a:avLst/>
            </a:prstGeom>
          </p:spPr>
          <p:txBody>
            <a:bodyPr anchor="ctr" rtlCol="false" tIns="21000" lIns="21000" bIns="21000" rIns="21000"/>
            <a:lstStyle/>
            <a:p>
              <a:pPr algn="ctr">
                <a:lnSpc>
                  <a:spcPts val="3499"/>
                </a:lnSpc>
              </a:pPr>
              <a:r>
                <a:rPr lang="en-US" sz="2499">
                  <a:solidFill>
                    <a:srgbClr val="0E0F1A"/>
                  </a:solidFill>
                  <a:latin typeface="Open Sans"/>
                  <a:ea typeface="Open Sans"/>
                  <a:cs typeface="Open Sans"/>
                  <a:sym typeface="Open Sans"/>
                </a:rPr>
                <a:t>Jullie gaan naar buiten. </a:t>
              </a:r>
            </a:p>
            <a:p>
              <a:pPr algn="ctr">
                <a:lnSpc>
                  <a:spcPts val="3499"/>
                </a:lnSpc>
              </a:pPr>
              <a:r>
                <a:rPr lang="en-US" sz="2499">
                  <a:solidFill>
                    <a:srgbClr val="0E0F1A"/>
                  </a:solidFill>
                  <a:latin typeface="Open Sans"/>
                  <a:ea typeface="Open Sans"/>
                  <a:cs typeface="Open Sans"/>
                  <a:sym typeface="Open Sans"/>
                </a:rPr>
                <a:t>In groepjes meten jullie de temperatuur van gras, stenen en de ondergrond van het speeltoestel.</a:t>
              </a:r>
            </a:p>
          </p:txBody>
        </p:sp>
      </p:grpSp>
      <p:grpSp>
        <p:nvGrpSpPr>
          <p:cNvPr name="Group 5" id="5"/>
          <p:cNvGrpSpPr/>
          <p:nvPr/>
        </p:nvGrpSpPr>
        <p:grpSpPr>
          <a:xfrm rot="0">
            <a:off x="12518883" y="2619466"/>
            <a:ext cx="3617301" cy="637667"/>
            <a:chOff x="0" y="0"/>
            <a:chExt cx="1975788" cy="348297"/>
          </a:xfrm>
        </p:grpSpPr>
        <p:sp>
          <p:nvSpPr>
            <p:cNvPr name="Freeform 6" id="6"/>
            <p:cNvSpPr/>
            <p:nvPr/>
          </p:nvSpPr>
          <p:spPr>
            <a:xfrm flipH="false" flipV="false" rot="0">
              <a:off x="0" y="0"/>
              <a:ext cx="1975789" cy="348297"/>
            </a:xfrm>
            <a:custGeom>
              <a:avLst/>
              <a:gdLst/>
              <a:ahLst/>
              <a:cxnLst/>
              <a:rect r="r" b="b" t="t" l="l"/>
              <a:pathLst>
                <a:path h="348297" w="1975789">
                  <a:moveTo>
                    <a:pt x="22119" y="0"/>
                  </a:moveTo>
                  <a:lnTo>
                    <a:pt x="1953670" y="0"/>
                  </a:lnTo>
                  <a:cubicBezTo>
                    <a:pt x="1959536" y="0"/>
                    <a:pt x="1965162" y="2330"/>
                    <a:pt x="1969310" y="6478"/>
                  </a:cubicBezTo>
                  <a:cubicBezTo>
                    <a:pt x="1973458" y="10626"/>
                    <a:pt x="1975789" y="16252"/>
                    <a:pt x="1975789" y="22119"/>
                  </a:cubicBezTo>
                  <a:lnTo>
                    <a:pt x="1975789" y="326178"/>
                  </a:lnTo>
                  <a:cubicBezTo>
                    <a:pt x="1975789" y="332045"/>
                    <a:pt x="1973458" y="337671"/>
                    <a:pt x="1969310" y="341819"/>
                  </a:cubicBezTo>
                  <a:cubicBezTo>
                    <a:pt x="1965162" y="345967"/>
                    <a:pt x="1959536" y="348297"/>
                    <a:pt x="1953670" y="348297"/>
                  </a:cubicBezTo>
                  <a:lnTo>
                    <a:pt x="22119" y="348297"/>
                  </a:lnTo>
                  <a:cubicBezTo>
                    <a:pt x="16252" y="348297"/>
                    <a:pt x="10626" y="345967"/>
                    <a:pt x="6478" y="341819"/>
                  </a:cubicBezTo>
                  <a:cubicBezTo>
                    <a:pt x="2330" y="337671"/>
                    <a:pt x="0" y="332045"/>
                    <a:pt x="0" y="326178"/>
                  </a:cubicBezTo>
                  <a:lnTo>
                    <a:pt x="0" y="22119"/>
                  </a:lnTo>
                  <a:cubicBezTo>
                    <a:pt x="0" y="16252"/>
                    <a:pt x="2330" y="10626"/>
                    <a:pt x="6478" y="6478"/>
                  </a:cubicBezTo>
                  <a:cubicBezTo>
                    <a:pt x="10626" y="2330"/>
                    <a:pt x="16252" y="0"/>
                    <a:pt x="22119" y="0"/>
                  </a:cubicBezTo>
                  <a:close/>
                </a:path>
              </a:pathLst>
            </a:custGeom>
            <a:solidFill>
              <a:srgbClr val="FBA54C"/>
            </a:solidFill>
          </p:spPr>
        </p:sp>
        <p:sp>
          <p:nvSpPr>
            <p:cNvPr name="TextBox 7" id="7"/>
            <p:cNvSpPr txBox="true"/>
            <p:nvPr/>
          </p:nvSpPr>
          <p:spPr>
            <a:xfrm>
              <a:off x="0" y="-76200"/>
              <a:ext cx="1975788" cy="424497"/>
            </a:xfrm>
            <a:prstGeom prst="rect">
              <a:avLst/>
            </a:prstGeom>
          </p:spPr>
          <p:txBody>
            <a:bodyPr anchor="ctr" rtlCol="false" tIns="21000" lIns="21000" bIns="21000" rIns="21000"/>
            <a:lstStyle/>
            <a:p>
              <a:pPr algn="ctr">
                <a:lnSpc>
                  <a:spcPts val="4941"/>
                </a:lnSpc>
              </a:pPr>
              <a:r>
                <a:rPr lang="en-US" b="true" sz="3529">
                  <a:solidFill>
                    <a:srgbClr val="FFFFFF"/>
                  </a:solidFill>
                  <a:latin typeface="Cabin Sketch Bold"/>
                  <a:ea typeface="Cabin Sketch Bold"/>
                  <a:cs typeface="Cabin Sketch Bold"/>
                  <a:sym typeface="Cabin Sketch Bold"/>
                </a:rPr>
                <a:t>ONDERZOEKEN</a:t>
              </a:r>
            </a:p>
          </p:txBody>
        </p:sp>
      </p:grpSp>
      <p:sp>
        <p:nvSpPr>
          <p:cNvPr name="Freeform 8" id="8"/>
          <p:cNvSpPr/>
          <p:nvPr/>
        </p:nvSpPr>
        <p:spPr>
          <a:xfrm flipH="false" flipV="false" rot="0">
            <a:off x="464637" y="3527896"/>
            <a:ext cx="15072110" cy="5730404"/>
          </a:xfrm>
          <a:custGeom>
            <a:avLst/>
            <a:gdLst/>
            <a:ahLst/>
            <a:cxnLst/>
            <a:rect r="r" b="b" t="t" l="l"/>
            <a:pathLst>
              <a:path h="5730404" w="15072110">
                <a:moveTo>
                  <a:pt x="0" y="0"/>
                </a:moveTo>
                <a:lnTo>
                  <a:pt x="15072110" y="0"/>
                </a:lnTo>
                <a:lnTo>
                  <a:pt x="15072110" y="5730404"/>
                </a:lnTo>
                <a:lnTo>
                  <a:pt x="0" y="5730404"/>
                </a:lnTo>
                <a:lnTo>
                  <a:pt x="0" y="0"/>
                </a:lnTo>
                <a:close/>
              </a:path>
            </a:pathLst>
          </a:custGeom>
          <a:blipFill>
            <a:blip r:embed="rId2"/>
            <a:stretch>
              <a:fillRect l="0" t="-35957" r="-105" b="-12147"/>
            </a:stretch>
          </a:blipFill>
        </p:spPr>
      </p:sp>
      <p:sp>
        <p:nvSpPr>
          <p:cNvPr name="TextBox 9" id="9"/>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WAT GAAN JULLIE DOEN?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1410463"/>
            <a:chOff x="0" y="0"/>
            <a:chExt cx="7171515" cy="1327449"/>
          </a:xfrm>
        </p:grpSpPr>
        <p:sp>
          <p:nvSpPr>
            <p:cNvPr name="Freeform 4" id="4"/>
            <p:cNvSpPr/>
            <p:nvPr/>
          </p:nvSpPr>
          <p:spPr>
            <a:xfrm flipH="false" flipV="false" rot="0">
              <a:off x="0" y="0"/>
              <a:ext cx="7171515" cy="1327449"/>
            </a:xfrm>
            <a:custGeom>
              <a:avLst/>
              <a:gdLst/>
              <a:ahLst/>
              <a:cxnLst/>
              <a:rect r="r" b="b" t="t" l="l"/>
              <a:pathLst>
                <a:path h="1327449" w="7171515">
                  <a:moveTo>
                    <a:pt x="10500" y="0"/>
                  </a:moveTo>
                  <a:lnTo>
                    <a:pt x="7161015" y="0"/>
                  </a:lnTo>
                  <a:cubicBezTo>
                    <a:pt x="7163800" y="0"/>
                    <a:pt x="7166470" y="1106"/>
                    <a:pt x="7168440" y="3075"/>
                  </a:cubicBezTo>
                  <a:cubicBezTo>
                    <a:pt x="7170409" y="5045"/>
                    <a:pt x="7171515" y="7715"/>
                    <a:pt x="7171515" y="10500"/>
                  </a:cubicBezTo>
                  <a:lnTo>
                    <a:pt x="7171515" y="1316949"/>
                  </a:lnTo>
                  <a:cubicBezTo>
                    <a:pt x="7171515" y="1319733"/>
                    <a:pt x="7170409" y="1322404"/>
                    <a:pt x="7168440" y="1324373"/>
                  </a:cubicBezTo>
                  <a:cubicBezTo>
                    <a:pt x="7166470" y="1326342"/>
                    <a:pt x="7163800" y="1327449"/>
                    <a:pt x="7161015" y="1327449"/>
                  </a:cubicBezTo>
                  <a:lnTo>
                    <a:pt x="10500" y="1327449"/>
                  </a:lnTo>
                  <a:cubicBezTo>
                    <a:pt x="7715" y="1327449"/>
                    <a:pt x="5045" y="1326342"/>
                    <a:pt x="3075" y="1324373"/>
                  </a:cubicBezTo>
                  <a:cubicBezTo>
                    <a:pt x="1106" y="1322404"/>
                    <a:pt x="0" y="1319733"/>
                    <a:pt x="0" y="1316949"/>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1365549"/>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Zorg dat de thermometer in graden Celcius meet. Klik op de knop tot er rechts boven in het scherm ‘*C’ staat.</a:t>
              </a:r>
            </a:p>
          </p:txBody>
        </p:sp>
      </p:grpSp>
      <p:grpSp>
        <p:nvGrpSpPr>
          <p:cNvPr name="Group 6" id="6"/>
          <p:cNvGrpSpPr/>
          <p:nvPr/>
        </p:nvGrpSpPr>
        <p:grpSpPr>
          <a:xfrm rot="0">
            <a:off x="8982900" y="3386089"/>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sp>
        <p:nvSpPr>
          <p:cNvPr name="Freeform 9" id="9"/>
          <p:cNvSpPr/>
          <p:nvPr/>
        </p:nvSpPr>
        <p:spPr>
          <a:xfrm flipH="false" flipV="false" rot="5400000">
            <a:off x="1745614" y="4601795"/>
            <a:ext cx="6331986" cy="4105353"/>
          </a:xfrm>
          <a:custGeom>
            <a:avLst/>
            <a:gdLst/>
            <a:ahLst/>
            <a:cxnLst/>
            <a:rect r="r" b="b" t="t" l="l"/>
            <a:pathLst>
              <a:path h="4105353" w="6331986">
                <a:moveTo>
                  <a:pt x="0" y="0"/>
                </a:moveTo>
                <a:lnTo>
                  <a:pt x="6331986" y="0"/>
                </a:lnTo>
                <a:lnTo>
                  <a:pt x="6331986" y="4105353"/>
                </a:lnTo>
                <a:lnTo>
                  <a:pt x="0" y="4105353"/>
                </a:lnTo>
                <a:lnTo>
                  <a:pt x="0" y="0"/>
                </a:lnTo>
                <a:close/>
              </a:path>
            </a:pathLst>
          </a:custGeom>
          <a:blipFill>
            <a:blip r:embed="rId2"/>
            <a:stretch>
              <a:fillRect l="-179196" t="-247759" r="-44425" b="-307574"/>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1410463"/>
            <a:chOff x="0" y="0"/>
            <a:chExt cx="7171515" cy="1327449"/>
          </a:xfrm>
        </p:grpSpPr>
        <p:sp>
          <p:nvSpPr>
            <p:cNvPr name="Freeform 4" id="4"/>
            <p:cNvSpPr/>
            <p:nvPr/>
          </p:nvSpPr>
          <p:spPr>
            <a:xfrm flipH="false" flipV="false" rot="0">
              <a:off x="0" y="0"/>
              <a:ext cx="7171515" cy="1327449"/>
            </a:xfrm>
            <a:custGeom>
              <a:avLst/>
              <a:gdLst/>
              <a:ahLst/>
              <a:cxnLst/>
              <a:rect r="r" b="b" t="t" l="l"/>
              <a:pathLst>
                <a:path h="1327449" w="7171515">
                  <a:moveTo>
                    <a:pt x="10500" y="0"/>
                  </a:moveTo>
                  <a:lnTo>
                    <a:pt x="7161015" y="0"/>
                  </a:lnTo>
                  <a:cubicBezTo>
                    <a:pt x="7163800" y="0"/>
                    <a:pt x="7166470" y="1106"/>
                    <a:pt x="7168440" y="3075"/>
                  </a:cubicBezTo>
                  <a:cubicBezTo>
                    <a:pt x="7170409" y="5045"/>
                    <a:pt x="7171515" y="7715"/>
                    <a:pt x="7171515" y="10500"/>
                  </a:cubicBezTo>
                  <a:lnTo>
                    <a:pt x="7171515" y="1316949"/>
                  </a:lnTo>
                  <a:cubicBezTo>
                    <a:pt x="7171515" y="1319733"/>
                    <a:pt x="7170409" y="1322404"/>
                    <a:pt x="7168440" y="1324373"/>
                  </a:cubicBezTo>
                  <a:cubicBezTo>
                    <a:pt x="7166470" y="1326342"/>
                    <a:pt x="7163800" y="1327449"/>
                    <a:pt x="7161015" y="1327449"/>
                  </a:cubicBezTo>
                  <a:lnTo>
                    <a:pt x="10500" y="1327449"/>
                  </a:lnTo>
                  <a:cubicBezTo>
                    <a:pt x="7715" y="1327449"/>
                    <a:pt x="5045" y="1326342"/>
                    <a:pt x="3075" y="1324373"/>
                  </a:cubicBezTo>
                  <a:cubicBezTo>
                    <a:pt x="1106" y="1322404"/>
                    <a:pt x="0" y="1319733"/>
                    <a:pt x="0" y="1316949"/>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1365549"/>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Meet met de thermometer de temperatuur door de knop in te drukken en de laser op een plek te richten.</a:t>
              </a:r>
            </a:p>
          </p:txBody>
        </p:sp>
      </p:grpSp>
      <p:grpSp>
        <p:nvGrpSpPr>
          <p:cNvPr name="Group 6" id="6"/>
          <p:cNvGrpSpPr/>
          <p:nvPr/>
        </p:nvGrpSpPr>
        <p:grpSpPr>
          <a:xfrm rot="0">
            <a:off x="9003045" y="3386089"/>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2.</a:t>
              </a:r>
            </a:p>
          </p:txBody>
        </p:sp>
      </p:grpSp>
      <p:sp>
        <p:nvSpPr>
          <p:cNvPr name="Freeform 9" id="9"/>
          <p:cNvSpPr/>
          <p:nvPr/>
        </p:nvSpPr>
        <p:spPr>
          <a:xfrm flipH="false" flipV="false" rot="5400000">
            <a:off x="10727342" y="3345548"/>
            <a:ext cx="4599781" cy="7766465"/>
          </a:xfrm>
          <a:custGeom>
            <a:avLst/>
            <a:gdLst/>
            <a:ahLst/>
            <a:cxnLst/>
            <a:rect r="r" b="b" t="t" l="l"/>
            <a:pathLst>
              <a:path h="7766465" w="4599781">
                <a:moveTo>
                  <a:pt x="0" y="0"/>
                </a:moveTo>
                <a:lnTo>
                  <a:pt x="4599781" y="0"/>
                </a:lnTo>
                <a:lnTo>
                  <a:pt x="4599781" y="7766465"/>
                </a:lnTo>
                <a:lnTo>
                  <a:pt x="0" y="7766465"/>
                </a:lnTo>
                <a:lnTo>
                  <a:pt x="0" y="0"/>
                </a:lnTo>
                <a:close/>
              </a:path>
            </a:pathLst>
          </a:custGeom>
          <a:blipFill>
            <a:blip r:embed="rId2"/>
            <a:stretch>
              <a:fillRect l="-275839" t="-114200" r="-38807" b="-108223"/>
            </a:stretch>
          </a:blipFill>
        </p:spPr>
      </p:sp>
      <p:grpSp>
        <p:nvGrpSpPr>
          <p:cNvPr name="Group 10" id="10"/>
          <p:cNvGrpSpPr/>
          <p:nvPr/>
        </p:nvGrpSpPr>
        <p:grpSpPr>
          <a:xfrm rot="0">
            <a:off x="464637" y="2975502"/>
            <a:ext cx="8276400" cy="1410463"/>
            <a:chOff x="0" y="0"/>
            <a:chExt cx="11035200" cy="1880618"/>
          </a:xfrm>
        </p:grpSpPr>
        <p:grpSp>
          <p:nvGrpSpPr>
            <p:cNvPr name="Group 11" id="11"/>
            <p:cNvGrpSpPr/>
            <p:nvPr/>
          </p:nvGrpSpPr>
          <p:grpSpPr>
            <a:xfrm rot="0">
              <a:off x="875200" y="0"/>
              <a:ext cx="10160000" cy="1880618"/>
              <a:chOff x="0" y="0"/>
              <a:chExt cx="7171515" cy="1327449"/>
            </a:xfrm>
          </p:grpSpPr>
          <p:sp>
            <p:nvSpPr>
              <p:cNvPr name="Freeform 12" id="12"/>
              <p:cNvSpPr/>
              <p:nvPr/>
            </p:nvSpPr>
            <p:spPr>
              <a:xfrm flipH="false" flipV="false" rot="0">
                <a:off x="0" y="0"/>
                <a:ext cx="7171515" cy="1327449"/>
              </a:xfrm>
              <a:custGeom>
                <a:avLst/>
                <a:gdLst/>
                <a:ahLst/>
                <a:cxnLst/>
                <a:rect r="r" b="b" t="t" l="l"/>
                <a:pathLst>
                  <a:path h="1327449" w="7171515">
                    <a:moveTo>
                      <a:pt x="10500" y="0"/>
                    </a:moveTo>
                    <a:lnTo>
                      <a:pt x="7161015" y="0"/>
                    </a:lnTo>
                    <a:cubicBezTo>
                      <a:pt x="7163800" y="0"/>
                      <a:pt x="7166470" y="1106"/>
                      <a:pt x="7168440" y="3075"/>
                    </a:cubicBezTo>
                    <a:cubicBezTo>
                      <a:pt x="7170409" y="5045"/>
                      <a:pt x="7171515" y="7715"/>
                      <a:pt x="7171515" y="10500"/>
                    </a:cubicBezTo>
                    <a:lnTo>
                      <a:pt x="7171515" y="1316949"/>
                    </a:lnTo>
                    <a:cubicBezTo>
                      <a:pt x="7171515" y="1319733"/>
                      <a:pt x="7170409" y="1322404"/>
                      <a:pt x="7168440" y="1324373"/>
                    </a:cubicBezTo>
                    <a:cubicBezTo>
                      <a:pt x="7166470" y="1326342"/>
                      <a:pt x="7163800" y="1327449"/>
                      <a:pt x="7161015" y="1327449"/>
                    </a:cubicBezTo>
                    <a:lnTo>
                      <a:pt x="10500" y="1327449"/>
                    </a:lnTo>
                    <a:cubicBezTo>
                      <a:pt x="7715" y="1327449"/>
                      <a:pt x="5045" y="1326342"/>
                      <a:pt x="3075" y="1324373"/>
                    </a:cubicBezTo>
                    <a:cubicBezTo>
                      <a:pt x="1106" y="1322404"/>
                      <a:pt x="0" y="1319733"/>
                      <a:pt x="0" y="1316949"/>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3" id="13"/>
              <p:cNvSpPr txBox="true"/>
              <p:nvPr/>
            </p:nvSpPr>
            <p:spPr>
              <a:xfrm>
                <a:off x="0" y="-38100"/>
                <a:ext cx="7171515" cy="1365549"/>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Zorg dat de thermometer in graden Celcius meet. Klik op de knop tot er rechts boven in het scherm ‘*C’ staat.</a:t>
                </a:r>
              </a:p>
            </p:txBody>
          </p:sp>
        </p:grpSp>
        <p:grpSp>
          <p:nvGrpSpPr>
            <p:cNvPr name="Group 14" id="14"/>
            <p:cNvGrpSpPr/>
            <p:nvPr/>
          </p:nvGrpSpPr>
          <p:grpSpPr>
            <a:xfrm rot="0">
              <a:off x="0" y="547450"/>
              <a:ext cx="1274992" cy="785718"/>
              <a:chOff x="0" y="0"/>
              <a:chExt cx="522305" cy="321872"/>
            </a:xfrm>
          </p:grpSpPr>
          <p:sp>
            <p:nvSpPr>
              <p:cNvPr name="Freeform 15" id="15"/>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16" id="16"/>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1781938"/>
            <a:chOff x="0" y="0"/>
            <a:chExt cx="7171515" cy="1677060"/>
          </a:xfrm>
        </p:grpSpPr>
        <p:sp>
          <p:nvSpPr>
            <p:cNvPr name="Freeform 4" id="4"/>
            <p:cNvSpPr/>
            <p:nvPr/>
          </p:nvSpPr>
          <p:spPr>
            <a:xfrm flipH="false" flipV="false" rot="0">
              <a:off x="0" y="0"/>
              <a:ext cx="7171515" cy="1677060"/>
            </a:xfrm>
            <a:custGeom>
              <a:avLst/>
              <a:gdLst/>
              <a:ahLst/>
              <a:cxnLst/>
              <a:rect r="r" b="b" t="t" l="l"/>
              <a:pathLst>
                <a:path h="1677060" w="7171515">
                  <a:moveTo>
                    <a:pt x="10500" y="0"/>
                  </a:moveTo>
                  <a:lnTo>
                    <a:pt x="7161015" y="0"/>
                  </a:lnTo>
                  <a:cubicBezTo>
                    <a:pt x="7163800" y="0"/>
                    <a:pt x="7166470" y="1106"/>
                    <a:pt x="7168440" y="3075"/>
                  </a:cubicBezTo>
                  <a:cubicBezTo>
                    <a:pt x="7170409" y="5045"/>
                    <a:pt x="7171515" y="7715"/>
                    <a:pt x="7171515" y="10500"/>
                  </a:cubicBezTo>
                  <a:lnTo>
                    <a:pt x="7171515" y="1666560"/>
                  </a:lnTo>
                  <a:cubicBezTo>
                    <a:pt x="7171515" y="1669345"/>
                    <a:pt x="7170409" y="1672015"/>
                    <a:pt x="7168440" y="1673984"/>
                  </a:cubicBezTo>
                  <a:cubicBezTo>
                    <a:pt x="7166470" y="1675954"/>
                    <a:pt x="7163800" y="1677060"/>
                    <a:pt x="7161015" y="1677060"/>
                  </a:cubicBezTo>
                  <a:lnTo>
                    <a:pt x="10500" y="1677060"/>
                  </a:lnTo>
                  <a:cubicBezTo>
                    <a:pt x="7715" y="1677060"/>
                    <a:pt x="5045" y="1675954"/>
                    <a:pt x="3075" y="1673984"/>
                  </a:cubicBezTo>
                  <a:cubicBezTo>
                    <a:pt x="1106" y="1672015"/>
                    <a:pt x="0" y="1669345"/>
                    <a:pt x="0" y="1666560"/>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1715160"/>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Meet met de thermometer de temperatuur door de knop in te drukken en de laser op een plek te richten.</a:t>
              </a:r>
            </a:p>
            <a:p>
              <a:pPr algn="ctr">
                <a:lnSpc>
                  <a:spcPts val="2940"/>
                </a:lnSpc>
              </a:pPr>
              <a:r>
                <a:rPr lang="en-US" sz="2100">
                  <a:solidFill>
                    <a:srgbClr val="000000"/>
                  </a:solidFill>
                  <a:latin typeface="Open Sans"/>
                  <a:ea typeface="Open Sans"/>
                  <a:cs typeface="Open Sans"/>
                  <a:sym typeface="Open Sans"/>
                </a:rPr>
                <a:t>Meet de plek net voor je voeten.</a:t>
              </a:r>
            </a:p>
          </p:txBody>
        </p:sp>
      </p:grpSp>
      <p:grpSp>
        <p:nvGrpSpPr>
          <p:cNvPr name="Group 6" id="6"/>
          <p:cNvGrpSpPr/>
          <p:nvPr/>
        </p:nvGrpSpPr>
        <p:grpSpPr>
          <a:xfrm rot="0">
            <a:off x="9003045" y="3386089"/>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2.</a:t>
              </a:r>
            </a:p>
          </p:txBody>
        </p:sp>
      </p:grpSp>
      <p:sp>
        <p:nvSpPr>
          <p:cNvPr name="Freeform 9" id="9"/>
          <p:cNvSpPr/>
          <p:nvPr/>
        </p:nvSpPr>
        <p:spPr>
          <a:xfrm flipH="false" flipV="false" rot="5400000">
            <a:off x="10727342" y="3345548"/>
            <a:ext cx="4599781" cy="7766465"/>
          </a:xfrm>
          <a:custGeom>
            <a:avLst/>
            <a:gdLst/>
            <a:ahLst/>
            <a:cxnLst/>
            <a:rect r="r" b="b" t="t" l="l"/>
            <a:pathLst>
              <a:path h="7766465" w="4599781">
                <a:moveTo>
                  <a:pt x="0" y="0"/>
                </a:moveTo>
                <a:lnTo>
                  <a:pt x="4599781" y="0"/>
                </a:lnTo>
                <a:lnTo>
                  <a:pt x="4599781" y="7766465"/>
                </a:lnTo>
                <a:lnTo>
                  <a:pt x="0" y="7766465"/>
                </a:lnTo>
                <a:lnTo>
                  <a:pt x="0" y="0"/>
                </a:lnTo>
                <a:close/>
              </a:path>
            </a:pathLst>
          </a:custGeom>
          <a:blipFill>
            <a:blip r:embed="rId2"/>
            <a:stretch>
              <a:fillRect l="-275839" t="-114200" r="-38807" b="-108223"/>
            </a:stretch>
          </a:blipFill>
        </p:spPr>
      </p:sp>
      <p:sp>
        <p:nvSpPr>
          <p:cNvPr name="Freeform 10" id="10"/>
          <p:cNvSpPr/>
          <p:nvPr/>
        </p:nvSpPr>
        <p:spPr>
          <a:xfrm flipH="false" flipV="false" rot="0">
            <a:off x="4088743" y="6029710"/>
            <a:ext cx="4914302" cy="2985438"/>
          </a:xfrm>
          <a:custGeom>
            <a:avLst/>
            <a:gdLst/>
            <a:ahLst/>
            <a:cxnLst/>
            <a:rect r="r" b="b" t="t" l="l"/>
            <a:pathLst>
              <a:path h="2985438" w="4914302">
                <a:moveTo>
                  <a:pt x="0" y="0"/>
                </a:moveTo>
                <a:lnTo>
                  <a:pt x="4914302" y="0"/>
                </a:lnTo>
                <a:lnTo>
                  <a:pt x="4914302" y="2985439"/>
                </a:lnTo>
                <a:lnTo>
                  <a:pt x="0" y="29854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5551967" y="5610538"/>
            <a:ext cx="1987854" cy="888105"/>
            <a:chOff x="0" y="0"/>
            <a:chExt cx="851408" cy="380380"/>
          </a:xfrm>
        </p:grpSpPr>
        <p:sp>
          <p:nvSpPr>
            <p:cNvPr name="Freeform 12" id="12"/>
            <p:cNvSpPr/>
            <p:nvPr/>
          </p:nvSpPr>
          <p:spPr>
            <a:xfrm flipH="false" flipV="false" rot="0">
              <a:off x="0" y="0"/>
              <a:ext cx="851408" cy="380380"/>
            </a:xfrm>
            <a:custGeom>
              <a:avLst/>
              <a:gdLst/>
              <a:ahLst/>
              <a:cxnLst/>
              <a:rect r="r" b="b" t="t" l="l"/>
              <a:pathLst>
                <a:path h="380380" w="851408">
                  <a:moveTo>
                    <a:pt x="40249" y="0"/>
                  </a:moveTo>
                  <a:lnTo>
                    <a:pt x="811159" y="0"/>
                  </a:lnTo>
                  <a:cubicBezTo>
                    <a:pt x="833388" y="0"/>
                    <a:pt x="851408" y="18020"/>
                    <a:pt x="851408" y="40249"/>
                  </a:cubicBezTo>
                  <a:lnTo>
                    <a:pt x="851408" y="340131"/>
                  </a:lnTo>
                  <a:cubicBezTo>
                    <a:pt x="851408" y="350805"/>
                    <a:pt x="847168" y="361043"/>
                    <a:pt x="839619" y="368591"/>
                  </a:cubicBezTo>
                  <a:cubicBezTo>
                    <a:pt x="832071" y="376139"/>
                    <a:pt x="821834" y="380380"/>
                    <a:pt x="811159" y="380380"/>
                  </a:cubicBezTo>
                  <a:lnTo>
                    <a:pt x="40249" y="380380"/>
                  </a:lnTo>
                  <a:cubicBezTo>
                    <a:pt x="29575" y="380380"/>
                    <a:pt x="19337" y="376139"/>
                    <a:pt x="11789" y="368591"/>
                  </a:cubicBezTo>
                  <a:cubicBezTo>
                    <a:pt x="4241" y="361043"/>
                    <a:pt x="0" y="350805"/>
                    <a:pt x="0" y="340131"/>
                  </a:cubicBezTo>
                  <a:lnTo>
                    <a:pt x="0" y="40249"/>
                  </a:lnTo>
                  <a:cubicBezTo>
                    <a:pt x="0" y="29575"/>
                    <a:pt x="4241" y="19337"/>
                    <a:pt x="11789" y="11789"/>
                  </a:cubicBezTo>
                  <a:cubicBezTo>
                    <a:pt x="19337" y="4241"/>
                    <a:pt x="29575" y="0"/>
                    <a:pt x="40249" y="0"/>
                  </a:cubicBezTo>
                  <a:close/>
                </a:path>
              </a:pathLst>
            </a:custGeom>
            <a:solidFill>
              <a:srgbClr val="F38EA3"/>
            </a:solidFill>
          </p:spPr>
        </p:sp>
        <p:sp>
          <p:nvSpPr>
            <p:cNvPr name="TextBox 13" id="13"/>
            <p:cNvSpPr txBox="true"/>
            <p:nvPr/>
          </p:nvSpPr>
          <p:spPr>
            <a:xfrm>
              <a:off x="0" y="-76200"/>
              <a:ext cx="851408" cy="456580"/>
            </a:xfrm>
            <a:prstGeom prst="rect">
              <a:avLst/>
            </a:prstGeom>
          </p:spPr>
          <p:txBody>
            <a:bodyPr anchor="ctr" rtlCol="false" tIns="27204" lIns="27204" bIns="27204" rIns="27204"/>
            <a:lstStyle/>
            <a:p>
              <a:pPr algn="ctr">
                <a:lnSpc>
                  <a:spcPts val="5039"/>
                </a:lnSpc>
              </a:pPr>
              <a:r>
                <a:rPr lang="en-US" sz="3599">
                  <a:solidFill>
                    <a:srgbClr val="FFFFFF"/>
                  </a:solidFill>
                  <a:latin typeface="Sweet Apricot"/>
                  <a:ea typeface="Sweet Apricot"/>
                  <a:cs typeface="Sweet Apricot"/>
                  <a:sym typeface="Sweet Apricot"/>
                </a:rPr>
                <a:t>PAS OP!</a:t>
              </a:r>
            </a:p>
          </p:txBody>
        </p:sp>
      </p:grpSp>
      <p:sp>
        <p:nvSpPr>
          <p:cNvPr name="TextBox 14" id="14"/>
          <p:cNvSpPr txBox="true"/>
          <p:nvPr/>
        </p:nvSpPr>
        <p:spPr>
          <a:xfrm rot="0">
            <a:off x="4566936" y="6817698"/>
            <a:ext cx="3957916" cy="1361838"/>
          </a:xfrm>
          <a:prstGeom prst="rect">
            <a:avLst/>
          </a:prstGeom>
        </p:spPr>
        <p:txBody>
          <a:bodyPr anchor="t" rtlCol="false" tIns="0" lIns="0" bIns="0" rIns="0">
            <a:spAutoFit/>
          </a:bodyPr>
          <a:lstStyle/>
          <a:p>
            <a:pPr algn="ctr">
              <a:lnSpc>
                <a:spcPts val="3691"/>
              </a:lnSpc>
              <a:spcBef>
                <a:spcPct val="0"/>
              </a:spcBef>
            </a:pPr>
            <a:r>
              <a:rPr lang="en-US" sz="2637">
                <a:solidFill>
                  <a:srgbClr val="000000"/>
                </a:solidFill>
                <a:latin typeface="Open Sans"/>
                <a:ea typeface="Open Sans"/>
                <a:cs typeface="Open Sans"/>
                <a:sym typeface="Open Sans"/>
              </a:rPr>
              <a:t>Richt de laser ALTIJD op de grond! Schijn nooit iemand in de ogen.</a:t>
            </a:r>
          </a:p>
        </p:txBody>
      </p:sp>
      <p:grpSp>
        <p:nvGrpSpPr>
          <p:cNvPr name="Group 15" id="15"/>
          <p:cNvGrpSpPr/>
          <p:nvPr/>
        </p:nvGrpSpPr>
        <p:grpSpPr>
          <a:xfrm rot="0">
            <a:off x="464637" y="2975502"/>
            <a:ext cx="8276400" cy="1410463"/>
            <a:chOff x="0" y="0"/>
            <a:chExt cx="11035200" cy="1880618"/>
          </a:xfrm>
        </p:grpSpPr>
        <p:grpSp>
          <p:nvGrpSpPr>
            <p:cNvPr name="Group 16" id="16"/>
            <p:cNvGrpSpPr/>
            <p:nvPr/>
          </p:nvGrpSpPr>
          <p:grpSpPr>
            <a:xfrm rot="0">
              <a:off x="875200" y="0"/>
              <a:ext cx="10160000" cy="1880618"/>
              <a:chOff x="0" y="0"/>
              <a:chExt cx="7171515" cy="1327449"/>
            </a:xfrm>
          </p:grpSpPr>
          <p:sp>
            <p:nvSpPr>
              <p:cNvPr name="Freeform 17" id="17"/>
              <p:cNvSpPr/>
              <p:nvPr/>
            </p:nvSpPr>
            <p:spPr>
              <a:xfrm flipH="false" flipV="false" rot="0">
                <a:off x="0" y="0"/>
                <a:ext cx="7171515" cy="1327449"/>
              </a:xfrm>
              <a:custGeom>
                <a:avLst/>
                <a:gdLst/>
                <a:ahLst/>
                <a:cxnLst/>
                <a:rect r="r" b="b" t="t" l="l"/>
                <a:pathLst>
                  <a:path h="1327449" w="7171515">
                    <a:moveTo>
                      <a:pt x="10500" y="0"/>
                    </a:moveTo>
                    <a:lnTo>
                      <a:pt x="7161015" y="0"/>
                    </a:lnTo>
                    <a:cubicBezTo>
                      <a:pt x="7163800" y="0"/>
                      <a:pt x="7166470" y="1106"/>
                      <a:pt x="7168440" y="3075"/>
                    </a:cubicBezTo>
                    <a:cubicBezTo>
                      <a:pt x="7170409" y="5045"/>
                      <a:pt x="7171515" y="7715"/>
                      <a:pt x="7171515" y="10500"/>
                    </a:cubicBezTo>
                    <a:lnTo>
                      <a:pt x="7171515" y="1316949"/>
                    </a:lnTo>
                    <a:cubicBezTo>
                      <a:pt x="7171515" y="1319733"/>
                      <a:pt x="7170409" y="1322404"/>
                      <a:pt x="7168440" y="1324373"/>
                    </a:cubicBezTo>
                    <a:cubicBezTo>
                      <a:pt x="7166470" y="1326342"/>
                      <a:pt x="7163800" y="1327449"/>
                      <a:pt x="7161015" y="1327449"/>
                    </a:cubicBezTo>
                    <a:lnTo>
                      <a:pt x="10500" y="1327449"/>
                    </a:lnTo>
                    <a:cubicBezTo>
                      <a:pt x="7715" y="1327449"/>
                      <a:pt x="5045" y="1326342"/>
                      <a:pt x="3075" y="1324373"/>
                    </a:cubicBezTo>
                    <a:cubicBezTo>
                      <a:pt x="1106" y="1322404"/>
                      <a:pt x="0" y="1319733"/>
                      <a:pt x="0" y="1316949"/>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8" id="18"/>
              <p:cNvSpPr txBox="true"/>
              <p:nvPr/>
            </p:nvSpPr>
            <p:spPr>
              <a:xfrm>
                <a:off x="0" y="-38100"/>
                <a:ext cx="7171515" cy="1365549"/>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Zorg dat de thermometer in graden Celcius meet. Klik op de knop tot er rechts boven in het scherm ‘*C’ staat.</a:t>
                </a:r>
              </a:p>
            </p:txBody>
          </p:sp>
        </p:grpSp>
        <p:grpSp>
          <p:nvGrpSpPr>
            <p:cNvPr name="Group 19" id="19"/>
            <p:cNvGrpSpPr/>
            <p:nvPr/>
          </p:nvGrpSpPr>
          <p:grpSpPr>
            <a:xfrm rot="0">
              <a:off x="0" y="547450"/>
              <a:ext cx="1274992" cy="785718"/>
              <a:chOff x="0" y="0"/>
              <a:chExt cx="522305" cy="321872"/>
            </a:xfrm>
          </p:grpSpPr>
          <p:sp>
            <p:nvSpPr>
              <p:cNvPr name="Freeform 20" id="20"/>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21" id="21"/>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BBD6DF"/>
        </a:solidFill>
      </p:bgPr>
    </p:bg>
    <p:spTree>
      <p:nvGrpSpPr>
        <p:cNvPr id="1" name=""/>
        <p:cNvGrpSpPr/>
        <p:nvPr/>
      </p:nvGrpSpPr>
      <p:grpSpPr>
        <a:xfrm>
          <a:off x="0" y="0"/>
          <a:ext cx="0" cy="0"/>
          <a:chOff x="0" y="0"/>
          <a:chExt cx="0" cy="0"/>
        </a:xfrm>
      </p:grpSpPr>
      <p:sp>
        <p:nvSpPr>
          <p:cNvPr name="TextBox 2" id="2"/>
          <p:cNvSpPr txBox="true"/>
          <p:nvPr/>
        </p:nvSpPr>
        <p:spPr>
          <a:xfrm rot="0">
            <a:off x="1100752" y="1238250"/>
            <a:ext cx="11727064" cy="1196223"/>
          </a:xfrm>
          <a:prstGeom prst="rect">
            <a:avLst/>
          </a:prstGeom>
        </p:spPr>
        <p:txBody>
          <a:bodyPr anchor="t" rtlCol="false" tIns="0" lIns="0" bIns="0" rIns="0">
            <a:spAutoFit/>
          </a:bodyPr>
          <a:lstStyle/>
          <a:p>
            <a:pPr algn="l">
              <a:lnSpc>
                <a:spcPts val="8877"/>
              </a:lnSpc>
            </a:pPr>
            <a:r>
              <a:rPr lang="en-US" sz="9247" spc="397">
                <a:solidFill>
                  <a:srgbClr val="39637B"/>
                </a:solidFill>
                <a:latin typeface="Sweet Apricot"/>
                <a:ea typeface="Sweet Apricot"/>
                <a:cs typeface="Sweet Apricot"/>
                <a:sym typeface="Sweet Apricot"/>
              </a:rPr>
              <a:t>HOE DOE JE DAT?</a:t>
            </a:r>
          </a:p>
        </p:txBody>
      </p:sp>
      <p:grpSp>
        <p:nvGrpSpPr>
          <p:cNvPr name="Group 3" id="3"/>
          <p:cNvGrpSpPr/>
          <p:nvPr/>
        </p:nvGrpSpPr>
        <p:grpSpPr>
          <a:xfrm rot="0">
            <a:off x="9639300" y="2975502"/>
            <a:ext cx="7620000" cy="1410463"/>
            <a:chOff x="0" y="0"/>
            <a:chExt cx="7171515" cy="1327449"/>
          </a:xfrm>
        </p:grpSpPr>
        <p:sp>
          <p:nvSpPr>
            <p:cNvPr name="Freeform 4" id="4"/>
            <p:cNvSpPr/>
            <p:nvPr/>
          </p:nvSpPr>
          <p:spPr>
            <a:xfrm flipH="false" flipV="false" rot="0">
              <a:off x="0" y="0"/>
              <a:ext cx="7171515" cy="1327449"/>
            </a:xfrm>
            <a:custGeom>
              <a:avLst/>
              <a:gdLst/>
              <a:ahLst/>
              <a:cxnLst/>
              <a:rect r="r" b="b" t="t" l="l"/>
              <a:pathLst>
                <a:path h="1327449" w="7171515">
                  <a:moveTo>
                    <a:pt x="10500" y="0"/>
                  </a:moveTo>
                  <a:lnTo>
                    <a:pt x="7161015" y="0"/>
                  </a:lnTo>
                  <a:cubicBezTo>
                    <a:pt x="7163800" y="0"/>
                    <a:pt x="7166470" y="1106"/>
                    <a:pt x="7168440" y="3075"/>
                  </a:cubicBezTo>
                  <a:cubicBezTo>
                    <a:pt x="7170409" y="5045"/>
                    <a:pt x="7171515" y="7715"/>
                    <a:pt x="7171515" y="10500"/>
                  </a:cubicBezTo>
                  <a:lnTo>
                    <a:pt x="7171515" y="1316949"/>
                  </a:lnTo>
                  <a:cubicBezTo>
                    <a:pt x="7171515" y="1319733"/>
                    <a:pt x="7170409" y="1322404"/>
                    <a:pt x="7168440" y="1324373"/>
                  </a:cubicBezTo>
                  <a:cubicBezTo>
                    <a:pt x="7166470" y="1326342"/>
                    <a:pt x="7163800" y="1327449"/>
                    <a:pt x="7161015" y="1327449"/>
                  </a:cubicBezTo>
                  <a:lnTo>
                    <a:pt x="10500" y="1327449"/>
                  </a:lnTo>
                  <a:cubicBezTo>
                    <a:pt x="7715" y="1327449"/>
                    <a:pt x="5045" y="1326342"/>
                    <a:pt x="3075" y="1324373"/>
                  </a:cubicBezTo>
                  <a:cubicBezTo>
                    <a:pt x="1106" y="1322404"/>
                    <a:pt x="0" y="1319733"/>
                    <a:pt x="0" y="1316949"/>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5" id="5"/>
            <p:cNvSpPr txBox="true"/>
            <p:nvPr/>
          </p:nvSpPr>
          <p:spPr>
            <a:xfrm>
              <a:off x="0" y="-38100"/>
              <a:ext cx="7171515" cy="1365549"/>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Houd de knop even vast en lees daarna de </a:t>
              </a:r>
            </a:p>
            <a:p>
              <a:pPr algn="ctr">
                <a:lnSpc>
                  <a:spcPts val="2940"/>
                </a:lnSpc>
              </a:pPr>
              <a:r>
                <a:rPr lang="en-US" sz="2100">
                  <a:solidFill>
                    <a:srgbClr val="000000"/>
                  </a:solidFill>
                  <a:latin typeface="Open Sans"/>
                  <a:ea typeface="Open Sans"/>
                  <a:cs typeface="Open Sans"/>
                  <a:sym typeface="Open Sans"/>
                </a:rPr>
                <a:t>temperatuur af.</a:t>
              </a:r>
            </a:p>
          </p:txBody>
        </p:sp>
      </p:grpSp>
      <p:grpSp>
        <p:nvGrpSpPr>
          <p:cNvPr name="Group 6" id="6"/>
          <p:cNvGrpSpPr/>
          <p:nvPr/>
        </p:nvGrpSpPr>
        <p:grpSpPr>
          <a:xfrm rot="0">
            <a:off x="9003045" y="3386089"/>
            <a:ext cx="956244" cy="589288"/>
            <a:chOff x="0" y="0"/>
            <a:chExt cx="522305" cy="321872"/>
          </a:xfrm>
        </p:grpSpPr>
        <p:sp>
          <p:nvSpPr>
            <p:cNvPr name="Freeform 7" id="7"/>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8" id="8"/>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3.</a:t>
              </a:r>
            </a:p>
          </p:txBody>
        </p:sp>
      </p:grpSp>
      <p:sp>
        <p:nvSpPr>
          <p:cNvPr name="Freeform 9" id="9"/>
          <p:cNvSpPr/>
          <p:nvPr/>
        </p:nvSpPr>
        <p:spPr>
          <a:xfrm flipH="false" flipV="false" rot="5400000">
            <a:off x="11027612" y="5629312"/>
            <a:ext cx="4692830" cy="3291985"/>
          </a:xfrm>
          <a:custGeom>
            <a:avLst/>
            <a:gdLst/>
            <a:ahLst/>
            <a:cxnLst/>
            <a:rect r="r" b="b" t="t" l="l"/>
            <a:pathLst>
              <a:path h="3291985" w="4692830">
                <a:moveTo>
                  <a:pt x="0" y="0"/>
                </a:moveTo>
                <a:lnTo>
                  <a:pt x="4692829" y="0"/>
                </a:lnTo>
                <a:lnTo>
                  <a:pt x="4692829" y="3291985"/>
                </a:lnTo>
                <a:lnTo>
                  <a:pt x="0" y="3291985"/>
                </a:lnTo>
                <a:lnTo>
                  <a:pt x="0" y="0"/>
                </a:lnTo>
                <a:close/>
              </a:path>
            </a:pathLst>
          </a:custGeom>
          <a:blipFill>
            <a:blip r:embed="rId2"/>
            <a:stretch>
              <a:fillRect l="-262789" t="-419682" r="-76757" b="-302971"/>
            </a:stretch>
          </a:blipFill>
        </p:spPr>
      </p:sp>
      <p:grpSp>
        <p:nvGrpSpPr>
          <p:cNvPr name="Group 10" id="10"/>
          <p:cNvGrpSpPr/>
          <p:nvPr/>
        </p:nvGrpSpPr>
        <p:grpSpPr>
          <a:xfrm rot="0">
            <a:off x="464637" y="2975502"/>
            <a:ext cx="8276400" cy="1410463"/>
            <a:chOff x="0" y="0"/>
            <a:chExt cx="11035200" cy="1880618"/>
          </a:xfrm>
        </p:grpSpPr>
        <p:grpSp>
          <p:nvGrpSpPr>
            <p:cNvPr name="Group 11" id="11"/>
            <p:cNvGrpSpPr/>
            <p:nvPr/>
          </p:nvGrpSpPr>
          <p:grpSpPr>
            <a:xfrm rot="0">
              <a:off x="875200" y="0"/>
              <a:ext cx="10160000" cy="1880618"/>
              <a:chOff x="0" y="0"/>
              <a:chExt cx="7171515" cy="1327449"/>
            </a:xfrm>
          </p:grpSpPr>
          <p:sp>
            <p:nvSpPr>
              <p:cNvPr name="Freeform 12" id="12"/>
              <p:cNvSpPr/>
              <p:nvPr/>
            </p:nvSpPr>
            <p:spPr>
              <a:xfrm flipH="false" flipV="false" rot="0">
                <a:off x="0" y="0"/>
                <a:ext cx="7171515" cy="1327449"/>
              </a:xfrm>
              <a:custGeom>
                <a:avLst/>
                <a:gdLst/>
                <a:ahLst/>
                <a:cxnLst/>
                <a:rect r="r" b="b" t="t" l="l"/>
                <a:pathLst>
                  <a:path h="1327449" w="7171515">
                    <a:moveTo>
                      <a:pt x="10500" y="0"/>
                    </a:moveTo>
                    <a:lnTo>
                      <a:pt x="7161015" y="0"/>
                    </a:lnTo>
                    <a:cubicBezTo>
                      <a:pt x="7163800" y="0"/>
                      <a:pt x="7166470" y="1106"/>
                      <a:pt x="7168440" y="3075"/>
                    </a:cubicBezTo>
                    <a:cubicBezTo>
                      <a:pt x="7170409" y="5045"/>
                      <a:pt x="7171515" y="7715"/>
                      <a:pt x="7171515" y="10500"/>
                    </a:cubicBezTo>
                    <a:lnTo>
                      <a:pt x="7171515" y="1316949"/>
                    </a:lnTo>
                    <a:cubicBezTo>
                      <a:pt x="7171515" y="1319733"/>
                      <a:pt x="7170409" y="1322404"/>
                      <a:pt x="7168440" y="1324373"/>
                    </a:cubicBezTo>
                    <a:cubicBezTo>
                      <a:pt x="7166470" y="1326342"/>
                      <a:pt x="7163800" y="1327449"/>
                      <a:pt x="7161015" y="1327449"/>
                    </a:cubicBezTo>
                    <a:lnTo>
                      <a:pt x="10500" y="1327449"/>
                    </a:lnTo>
                    <a:cubicBezTo>
                      <a:pt x="7715" y="1327449"/>
                      <a:pt x="5045" y="1326342"/>
                      <a:pt x="3075" y="1324373"/>
                    </a:cubicBezTo>
                    <a:cubicBezTo>
                      <a:pt x="1106" y="1322404"/>
                      <a:pt x="0" y="1319733"/>
                      <a:pt x="0" y="1316949"/>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13" id="13"/>
              <p:cNvSpPr txBox="true"/>
              <p:nvPr/>
            </p:nvSpPr>
            <p:spPr>
              <a:xfrm>
                <a:off x="0" y="-38100"/>
                <a:ext cx="7171515" cy="1365549"/>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Zorg dat de thermometer in graden Celcius meet. Klik op de knop tot er rechts boven in het scherm ‘*C’ staat.</a:t>
                </a:r>
              </a:p>
            </p:txBody>
          </p:sp>
        </p:grpSp>
        <p:grpSp>
          <p:nvGrpSpPr>
            <p:cNvPr name="Group 14" id="14"/>
            <p:cNvGrpSpPr/>
            <p:nvPr/>
          </p:nvGrpSpPr>
          <p:grpSpPr>
            <a:xfrm rot="0">
              <a:off x="0" y="547450"/>
              <a:ext cx="1274992" cy="785718"/>
              <a:chOff x="0" y="0"/>
              <a:chExt cx="522305" cy="321872"/>
            </a:xfrm>
          </p:grpSpPr>
          <p:sp>
            <p:nvSpPr>
              <p:cNvPr name="Freeform 15" id="15"/>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16" id="16"/>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1.</a:t>
                </a:r>
              </a:p>
            </p:txBody>
          </p:sp>
        </p:grpSp>
      </p:grpSp>
      <p:grpSp>
        <p:nvGrpSpPr>
          <p:cNvPr name="Group 17" id="17"/>
          <p:cNvGrpSpPr/>
          <p:nvPr/>
        </p:nvGrpSpPr>
        <p:grpSpPr>
          <a:xfrm rot="0">
            <a:off x="464637" y="4928890"/>
            <a:ext cx="8256255" cy="1410463"/>
            <a:chOff x="0" y="0"/>
            <a:chExt cx="11008340" cy="1880618"/>
          </a:xfrm>
        </p:grpSpPr>
        <p:grpSp>
          <p:nvGrpSpPr>
            <p:cNvPr name="Group 18" id="18"/>
            <p:cNvGrpSpPr/>
            <p:nvPr/>
          </p:nvGrpSpPr>
          <p:grpSpPr>
            <a:xfrm rot="0">
              <a:off x="848340" y="0"/>
              <a:ext cx="10160000" cy="1880618"/>
              <a:chOff x="0" y="0"/>
              <a:chExt cx="7171515" cy="1327449"/>
            </a:xfrm>
          </p:grpSpPr>
          <p:sp>
            <p:nvSpPr>
              <p:cNvPr name="Freeform 19" id="19"/>
              <p:cNvSpPr/>
              <p:nvPr/>
            </p:nvSpPr>
            <p:spPr>
              <a:xfrm flipH="false" flipV="false" rot="0">
                <a:off x="0" y="0"/>
                <a:ext cx="7171515" cy="1327449"/>
              </a:xfrm>
              <a:custGeom>
                <a:avLst/>
                <a:gdLst/>
                <a:ahLst/>
                <a:cxnLst/>
                <a:rect r="r" b="b" t="t" l="l"/>
                <a:pathLst>
                  <a:path h="1327449" w="7171515">
                    <a:moveTo>
                      <a:pt x="10500" y="0"/>
                    </a:moveTo>
                    <a:lnTo>
                      <a:pt x="7161015" y="0"/>
                    </a:lnTo>
                    <a:cubicBezTo>
                      <a:pt x="7163800" y="0"/>
                      <a:pt x="7166470" y="1106"/>
                      <a:pt x="7168440" y="3075"/>
                    </a:cubicBezTo>
                    <a:cubicBezTo>
                      <a:pt x="7170409" y="5045"/>
                      <a:pt x="7171515" y="7715"/>
                      <a:pt x="7171515" y="10500"/>
                    </a:cubicBezTo>
                    <a:lnTo>
                      <a:pt x="7171515" y="1316949"/>
                    </a:lnTo>
                    <a:cubicBezTo>
                      <a:pt x="7171515" y="1319733"/>
                      <a:pt x="7170409" y="1322404"/>
                      <a:pt x="7168440" y="1324373"/>
                    </a:cubicBezTo>
                    <a:cubicBezTo>
                      <a:pt x="7166470" y="1326342"/>
                      <a:pt x="7163800" y="1327449"/>
                      <a:pt x="7161015" y="1327449"/>
                    </a:cubicBezTo>
                    <a:lnTo>
                      <a:pt x="10500" y="1327449"/>
                    </a:lnTo>
                    <a:cubicBezTo>
                      <a:pt x="7715" y="1327449"/>
                      <a:pt x="5045" y="1326342"/>
                      <a:pt x="3075" y="1324373"/>
                    </a:cubicBezTo>
                    <a:cubicBezTo>
                      <a:pt x="1106" y="1322404"/>
                      <a:pt x="0" y="1319733"/>
                      <a:pt x="0" y="1316949"/>
                    </a:cubicBezTo>
                    <a:lnTo>
                      <a:pt x="0" y="10500"/>
                    </a:lnTo>
                    <a:cubicBezTo>
                      <a:pt x="0" y="7715"/>
                      <a:pt x="1106" y="5045"/>
                      <a:pt x="3075" y="3075"/>
                    </a:cubicBezTo>
                    <a:cubicBezTo>
                      <a:pt x="5045" y="1106"/>
                      <a:pt x="7715" y="0"/>
                      <a:pt x="10500" y="0"/>
                    </a:cubicBezTo>
                    <a:close/>
                  </a:path>
                </a:pathLst>
              </a:custGeom>
              <a:solidFill>
                <a:srgbClr val="FFFFFF"/>
              </a:solidFill>
              <a:ln w="285750" cap="sq">
                <a:solidFill>
                  <a:srgbClr val="FFFFFF"/>
                </a:solidFill>
                <a:prstDash val="solid"/>
                <a:miter/>
              </a:ln>
            </p:spPr>
          </p:sp>
          <p:sp>
            <p:nvSpPr>
              <p:cNvPr name="TextBox 20" id="20"/>
              <p:cNvSpPr txBox="true"/>
              <p:nvPr/>
            </p:nvSpPr>
            <p:spPr>
              <a:xfrm>
                <a:off x="0" y="-38100"/>
                <a:ext cx="7171515" cy="1365549"/>
              </a:xfrm>
              <a:prstGeom prst="rect">
                <a:avLst/>
              </a:prstGeom>
            </p:spPr>
            <p:txBody>
              <a:bodyPr anchor="ctr" rtlCol="false" tIns="21000" lIns="21000" bIns="21000" rIns="21000"/>
              <a:lstStyle/>
              <a:p>
                <a:pPr algn="ctr">
                  <a:lnSpc>
                    <a:spcPts val="2940"/>
                  </a:lnSpc>
                </a:pPr>
                <a:r>
                  <a:rPr lang="en-US" sz="2100">
                    <a:solidFill>
                      <a:srgbClr val="000000"/>
                    </a:solidFill>
                    <a:latin typeface="Open Sans"/>
                    <a:ea typeface="Open Sans"/>
                    <a:cs typeface="Open Sans"/>
                    <a:sym typeface="Open Sans"/>
                  </a:rPr>
                  <a:t>Meet met de thermometer de temperatuur door de knop in te drukken en de laser op een plek te richten.</a:t>
                </a:r>
              </a:p>
            </p:txBody>
          </p:sp>
        </p:grpSp>
        <p:grpSp>
          <p:nvGrpSpPr>
            <p:cNvPr name="Group 21" id="21"/>
            <p:cNvGrpSpPr/>
            <p:nvPr/>
          </p:nvGrpSpPr>
          <p:grpSpPr>
            <a:xfrm rot="0">
              <a:off x="0" y="547450"/>
              <a:ext cx="1274992" cy="785718"/>
              <a:chOff x="0" y="0"/>
              <a:chExt cx="522305" cy="321872"/>
            </a:xfrm>
          </p:grpSpPr>
          <p:sp>
            <p:nvSpPr>
              <p:cNvPr name="Freeform 22" id="22"/>
              <p:cNvSpPr/>
              <p:nvPr/>
            </p:nvSpPr>
            <p:spPr>
              <a:xfrm flipH="false" flipV="false" rot="0">
                <a:off x="0" y="0"/>
                <a:ext cx="522305" cy="321872"/>
              </a:xfrm>
              <a:custGeom>
                <a:avLst/>
                <a:gdLst/>
                <a:ahLst/>
                <a:cxnLst/>
                <a:rect r="r" b="b" t="t" l="l"/>
                <a:pathLst>
                  <a:path h="321872" w="522305">
                    <a:moveTo>
                      <a:pt x="83671" y="0"/>
                    </a:moveTo>
                    <a:lnTo>
                      <a:pt x="438634" y="0"/>
                    </a:lnTo>
                    <a:cubicBezTo>
                      <a:pt x="460825" y="0"/>
                      <a:pt x="482107" y="8815"/>
                      <a:pt x="497799" y="24507"/>
                    </a:cubicBezTo>
                    <a:cubicBezTo>
                      <a:pt x="513490" y="40198"/>
                      <a:pt x="522305" y="61480"/>
                      <a:pt x="522305" y="83671"/>
                    </a:cubicBezTo>
                    <a:lnTo>
                      <a:pt x="522305" y="238201"/>
                    </a:lnTo>
                    <a:cubicBezTo>
                      <a:pt x="522305" y="284411"/>
                      <a:pt x="484844" y="321872"/>
                      <a:pt x="438634" y="321872"/>
                    </a:cubicBezTo>
                    <a:lnTo>
                      <a:pt x="83671" y="321872"/>
                    </a:lnTo>
                    <a:cubicBezTo>
                      <a:pt x="37461" y="321872"/>
                      <a:pt x="0" y="284411"/>
                      <a:pt x="0" y="238201"/>
                    </a:cubicBezTo>
                    <a:lnTo>
                      <a:pt x="0" y="83671"/>
                    </a:lnTo>
                    <a:cubicBezTo>
                      <a:pt x="0" y="37461"/>
                      <a:pt x="37461" y="0"/>
                      <a:pt x="83671" y="0"/>
                    </a:cubicBezTo>
                    <a:close/>
                  </a:path>
                </a:pathLst>
              </a:custGeom>
              <a:solidFill>
                <a:srgbClr val="F38EA3"/>
              </a:solidFill>
            </p:spPr>
          </p:sp>
          <p:sp>
            <p:nvSpPr>
              <p:cNvPr name="TextBox 23" id="23"/>
              <p:cNvSpPr txBox="true"/>
              <p:nvPr/>
            </p:nvSpPr>
            <p:spPr>
              <a:xfrm>
                <a:off x="0" y="-76200"/>
                <a:ext cx="522305" cy="398072"/>
              </a:xfrm>
              <a:prstGeom prst="rect">
                <a:avLst/>
              </a:prstGeom>
            </p:spPr>
            <p:txBody>
              <a:bodyPr anchor="ctr" rtlCol="false" tIns="21000" lIns="21000" bIns="21000" rIns="21000"/>
              <a:lstStyle/>
              <a:p>
                <a:pPr algn="ctr">
                  <a:lnSpc>
                    <a:spcPts val="4200"/>
                  </a:lnSpc>
                </a:pPr>
                <a:r>
                  <a:rPr lang="en-US" b="true" sz="3000">
                    <a:solidFill>
                      <a:srgbClr val="FFFFFF"/>
                    </a:solidFill>
                    <a:latin typeface="Cabin Sketch Bold"/>
                    <a:ea typeface="Cabin Sketch Bold"/>
                    <a:cs typeface="Cabin Sketch Bold"/>
                    <a:sym typeface="Cabin Sketch Bold"/>
                  </a:rPr>
                  <a:t>2.</a:t>
                </a:r>
              </a:p>
            </p:txBody>
          </p:sp>
        </p:gr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DAGmqcKkOfg</dc:identifier>
  <dcterms:modified xsi:type="dcterms:W3CDTF">2011-08-01T06:04:30Z</dcterms:modified>
  <cp:revision>1</cp:revision>
  <dc:title>Final_29.4_Opwarming_In de Klas</dc:title>
</cp:coreProperties>
</file>